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98" r:id="rId4"/>
    <p:sldId id="267" r:id="rId5"/>
    <p:sldId id="301" r:id="rId6"/>
    <p:sldId id="300" r:id="rId7"/>
    <p:sldId id="314" r:id="rId8"/>
    <p:sldId id="261" r:id="rId9"/>
    <p:sldId id="284" r:id="rId10"/>
    <p:sldId id="285" r:id="rId11"/>
    <p:sldId id="279" r:id="rId12"/>
    <p:sldId id="312" r:id="rId13"/>
    <p:sldId id="310" r:id="rId14"/>
    <p:sldId id="274" r:id="rId15"/>
    <p:sldId id="287" r:id="rId16"/>
    <p:sldId id="270" r:id="rId17"/>
    <p:sldId id="294" r:id="rId18"/>
    <p:sldId id="292" r:id="rId19"/>
    <p:sldId id="290" r:id="rId20"/>
    <p:sldId id="295" r:id="rId21"/>
    <p:sldId id="305" r:id="rId22"/>
  </p:sldIdLst>
  <p:sldSz cx="12192000" cy="6858000"/>
  <p:notesSz cx="6858000" cy="994568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66"/>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stil 1 – uthev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sorterViewPr>
    <p:cViewPr>
      <p:scale>
        <a:sx n="140" d="100"/>
        <a:sy n="140" d="100"/>
      </p:scale>
      <p:origin x="0" y="-114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48:12.975"/>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1 110,'4'0,"7"0,5 0,6 4,2 3,8-2,1 1,6 6,4 3,1-3,0-2,4-4,-3 4,1-2,-3-2,-6-2,-2-1,-4-2,-6 4,-5 1,1 0,6-2,6-1,3-1,5-1,9 5,0 0,-4-1,-4-1,-5-1,-6-1,-1-1,-3-1,0 0,-1 0,0 0,0 0,1 0,-1-1,0 1,2 0,-1 0,0 0,4 0,3 0,3 0,10 0,1 0,7 0,7 0,3 0,0-4,-8-2,-8 0,-4 2,-4 1,-5 0,-4 2,-2 0,1 1,7 0,4 1,5-1,4 0,2 0,-3 0,-5 0,-3-4,3-2,-2-5,0 1,-3 1,2 2,-2 3,-4 1,-2 2,-3 1,2 0,1 1,-2-1,4 1,0-1,-2 0,4 0,3 0,-1 0,-1 0,1 0,-2 0,-2 0,2-6,2 0,1 0,-3 2,-3 0,-3 2,-3 1,0 1,-2 0,0 0,-1 0,0 1,0-6,-4-5,-10-2,-12 1,-12 3,-6 3,-6 2,1-3,1-1,-1 2,-2 1,0 1,-2 1,1 2,-2-1,1 2,0-1,0 0,-1 0,2-4,-2-3,1 1,0 1,5-2,1-1,-1 1,1 2,-3-3,-1 0,-1 0,-1 4,1 0,-2 3,1 0,-1 1,2 0,-2 0,1 1,-5-1,0 0,-6 0,-1 0,4 0,1 0,3 0,1 0,2 0,0 0,2 0,-1 0,-4 0,-6 0,-7 5,2 1,-4 1,3-2,-2-2,5-1,-3-1,2 0,10 3,3 2,-1 4,-6 5,-2 5,-6-2,-3 1,3 3,3 1,6-3,2-4,3-7,6 2,3-2,-5 2,-3 0,-1-3,0-2,0-3,0-1,2-2,-1 0,1 0,-1 0,2-1,-2 1,2 0,-2-1,-3 1,-2 0,-4 0,-1 0,1 0,4 0,1 0,3 0,1 0,1 0,-1-4,2-2,-1 0,5-4,11 1,16 1,7 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20:49:30.426"/>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0 83,'10'4,"7"2,5 4,9 5,2 1,2 1,-1-2,-2-3,-2-4,-1 2,-1-2,-1-2,0-1,-1-3,2 0,-2-2,6 0,5 0,2-1,-1 1,-4-1,4 1,-3 0,0 0,-2 0,1 0,6 0,0 0,5 0,21 0,12 0,1 0,-3 0,-10 0,-16-4,-17-7,-14-6,-14 1,-14-2,-9 2,-5 2,-1 2,1 1,-2 3,1 3,-7 2,-1 1,-6 2,1 0,-4 1,1 0,-3-1,4 0,-4-4,3-7,-1-1,1 2,-2 2,3 2,2-1,3-1,3 1,-3 2,1 2,-4 2,4 5,4 2,5 5,0 5,-2-1,3 2,-2 4,-8-3,3 0,-4 7,1-2,5 2,3-2,5 3,3-5,3-1,4 6,9-3,9-4,7-1,6-4,5 1,1-3,2-2,-1-4,-3 1,-3 1,-1-2,3-2,4-1,3-2,5 0,6-1,5-1,3 1,-1 0,-6-1,0 1,-3 0,2 0,-4 0,3 0,3 0,3 0,-2 0,1 0,1 0,-1 0,-7 0,-2 0,-4 0,-4 0,3 0,0 0,-8 0,-15 0,-12 0,-12 0,-6 0,-5 0,-3 0,0 0,-1 0,1 0,0 0,2 0,-2 0,3 0,-2 0,2 0,-2 0,-3 0,-7 0,-5 0,-5 0,1 0,4 0,4 0,6 0,2 0,3 0,0 0,2 0,0 0,0 0,-1 0,6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20:49:38.832"/>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1 0,'5'0,"10"0,8 0,8 0,5 0,5 0,-1 0,-1 0,-3 0,-4 0,-2 0,-7 5,-2 1,1-1,4 1,3-3,5-1,3-1,4 0,-2-1,3-1,-1 1,1 0,-2 0,7 0,-1-1,1 1,-3 0,-4 0,1 0,2 0,-3 0,-1 0,-4 0,-8 5,-9 6,-7 5,-4 6,-5 2,-2 2,-2 3,1-2,-1 2,1-1,0 0,-9-10,-7-12,-1-12,-3-5,0 0,-7 1,-4 3,-1 1,2 3,-1 2,4 1,-1 0,1 1,-4-1,-1 1,0-6,2 0,1-5,1-1,1 2,1 2,-1 3,-3 0,-2 3,-4 6,0 6,0 1,4 4,1-2,2 8,2-3,2-2,-1-5,0-4,14-4,14-3,12-1,7 0,5-1,3 0,2 0,0 1,-1 0,5-1,5 1,0 0,-1 0,-3 0,-3 0,-1 0,1 0,7 0,0 0,2 0,4 0,-1-4,-3-6,-10-3</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20:49:45.546"/>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2 0,'9'0,"7"0,12 0,3 0,4 0,3 0,4 0,1 0,6 0,4 0,-2 0,-1 0,-5 0,1 0,-4 0,-6 0,-2 0,-3 0,-3 0,0 0,3 0,6 0,5 0,6 0,-2 0,2 4,-4 2,0 0,-3 4,2-1,-8 3,-9 4,-10 5,-7 2,-3 8,-6 1,-2 2,-4-7,-2-1,1-2,1 5,-2 1,-9-5,-8-4,-2-8,-3-6,1-4,-1-2,2-1,-1-2,1 1,-9 0,-7 0,-1-4,-5-1,-1 0,0 2,-9-4,0 0,2-5,5 2,8 2,6 3,7 2,6-3,1 1,-2-1,1 3,-6 1,-1 1,0 2,2 0,0 0,7-9,6-7,7-7,5-3,4-1,-3-2,0 0,0 9,2 14,1 11,0 10,2 3</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20:49:48.252"/>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5 101,'-5'0,"8"-4,9-8,5-4,5-5,9 0,2 6,-2 4</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8T12:53:35.895"/>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33 1,'4'0,"5"4,8 1,10 3,6 1,6-1,0-3,-3 2,-3 1,-5-3,-2-1,-3-1,0-2,-2 0,4-1,2 0,3-1,0 1,7 0,0 0,-2 0,-3-1,-3 5,-4 1,-1 0,-1-1,2-2,6 0,7-1,14-1,12 0,10 0,0 0,-8 0,-12-1,-15 5,-15 5,-14 4,-10 8,-4 4,-1 2,-1-1,1 0,-2 3,-4-4,1-2,-3-6,-3-5,-2-4,-1-1,-2 0,3 1,0 0,1-2,-2 3,-5-1,-2-2,0-2,1-1,0 2,1 1,1-1,0-2,1-1,0 0,0-2,-4 0,-4 0,-2 0,1 0,2 0,3-1,1 1,2 0,1 0,-8 0,-9 0,-2 0,-6 0,-5 0,-2 0,4 0,8 0,6 0,7 0,-1 0,-5 0,-1 0,2 0,6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8T12:53:38.483"/>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1 69,'4'0,"8"0,7-4,3-1,2 0,0 1,1 1,-1 2,-1 0,4 0,-4-2,-1-2,-4-3,1-1,3 2,0 1,0 2,1 2,0 1,3 1,5 0,5 1,4-1,-2 1,-3-1,-4 0,-3 0,-3 0,-2 0,0 0,-2 0,0 0,1 0,3 0,1 0,5 0,0 0,-2 0,-1 0,1 0,1 0,-7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2T10:09:58.785"/>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4241 86,'-4'0,"-6"0,-5 0,-6 0,-2 0,-6 0,-3 0,-4 0,0 0,-4 0,2 0,-1 0,0 0,-1 0,-1 0,-4 0,2 0,-1 5,4 0,-5 2,-8-3,1-1,1-1,4-1,7 0,0-1,4 0,3-1,3 1,2 0,-3 0,-4 0,-5 0,-5 0,1 0,1 0,1 0,4 0,6-5,2 0,-1-2,-6 3,-8 1,-9 1,-14 1,-7 0,-9 1,2 0,0 1,8-1,6 0,7 0,9 0,5 0,5 0,4 0,1 0,4 0,3 0,3 0,0 0,-2 0,-7 0,0 0,2 0,-3 0,-4 0,-6 0,-5 0,2 0,0 0,6 0,-4 0,-6-8,-7-4,3-3,2 0,7 4,7 3,1 3,0 2,4 2,1 1,1 0,-5 1,-2 0,0-1,0 0,2 1,-5-1,0 0,1 0,2 0,0 0,3 0,3 0,4 0,4 0,0 0,3 0,1 0,-2-5,6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2T10:09:59.319"/>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2T10:09:59.570"/>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48:21.368"/>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384 29,'0'-5,"5"-1,10 1,9 0,7 2,5 1,-1 1,0 0,-2 1,-3 1,0-1,-3 0,1 0,-2 0,0 0,2 1,2-1,4 0,-1 4,-2 2,0-1,-3 0,5 3,0 0,1-1,-3-1,-1-3,-1 4,-1-1,-1 0,0-1,-14-2,-13-2,-12 0,-8-1,-11-4,-4-3,0 1,0 2,3 0,1 2,2 1,0 1,-2 0,-2 0,0 0,2 0,0 0,3 1,-1-1,2 0,0 0,0 0,0 0,1 0,0 0,-6 0,-2 0,2 0,0 4,2 7,-4 0,0 4,1 0,6 1,2 2,7 4,6 1,9 2,10 3,8-2,7-2,4-3,-4 1,2-4,-2-1,2-2,2-4,-1-4,2 1,4 0,3-3,-2-1,0-1,4-2,-2 0,1-1,-3 8,3 5,1-2,6-2,7-3,-1-2,-4-1,-6-3,-3 0,-3 0,-4 0,0-1,-2 1,-1-1,6 1,2 0,-1 0,0 0,-3 0,1 0,2 0,7 0,9 0,11 0,0 0,3 0,1 0,-2 0,-1 0,-7 0,-7 0,-9 0,-3 0,-5 0,-2 0,-1 0,0 0,4 0,2 0,5 0,0 0,8 0,1 0,2 0,1 0,-2 0,-1 0,2 0,2 0,1 0,6 0,7 0,-3 0,-2 0,-7 0,-8 0,-6 0,-5 0,-10 5,-11 1,-14 0,-9 0,-9-3,-11-1,-7-1,-4-1,-3 0,2 0,4 0,-2 4,2 7,-1 0,1-1,-7-2,1-1,-2-4,-6-2,1 0,0-1,-1-1,-4 1,-6 4,2 1,-2 1,5-2,4-1,5 4,8 0,5-1,5-2,-3-1,2-1,-9 0,-6-2,0 0,-1 0,-1-2,-3 2,4 0,5 0,7 0,2 0,-5 0,-9 0,-3 0,-5 0,2 0,0 0,6 0,1 0,4 0,2 0,-9 0,2 0,-6 0,2 0,-4 0,3 0,7 0,4 0,2 0,3 0,3 0,-2 0,1 0,-4 0,1 0,-1 0,-5 0,5-5,6-5,2-6,9-5,5-4,8-1,4-2,4 0,1-5,1 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48:35"/>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1 111,'0'-4,"5"-7,6 0,5 0,10 2,5 4,6-3,7 1,-2 1,4 1,-3-2,6-1,-1 2,-5 0,-4 3,-4 1,-5 2,-1-1,-2 2,-1-1,0 0,0 1,1-1,3 4,3 4,1-2,-3-2,4 0,0-2,4-1,-1 4,2 1,0-1,2-1,-2 4,-3 0,2 4,-3 3,0 0,-3-3,-4-2,0-5,-2-2,1-2,-2-1,0 0,6-1,5 1,6 4,10 1,0 1,0-1,-4-2,-5-1,-7-1,0 4,4 1,-2-1,2 1,4-3,-1-1,-5-2,-3 5,-3 6,-4 0,0 0,-3-4,0-1,-4 2,-6 4,-7 5,-3 4,-9 3,-7-3,-7-3,-6-3,-2-2,-2-4,-2 1,-5 0,-4 1,-3 0,-2-3,2-2,-2-2,2-2,-2-1,4-1,1-1,5 1,2-1,-3 1,1 0,0 0,2-1,1 1,2 0,0 0,1 0,0 1,1-1,-11 0,-1 0,-6 0,2 0,2 0,5-5,2-1,-1 0,-1 1,2 2,-2 1,-11 1,0 0,-12 1,-9 0,2 1,2-1,8 0,9 0,7 0,6-4,4-2,-2 1,3-5,3-4,0 0,1 3,0 2,-2 3,0 3,-1 2,1 0,-2 2,2-1,8 1,12-1,12-4,14-1,3-5,4-1,-1 2,3 2,-1 3,0 0,-5-1,3-1,2-4,0-5,5 0,2-2,2 2,2 4,3 3,3 3,2 3,-5-4,-6 0,-5 1,-2 1,2-3,1 0,-1 0,5 2,4-3,0 0,-1 1,1 2,-3 2,4 2,3 0,4-4,2 0,1-10,7-2,8 3,0-2,-5 2,-9 4,-9 2,-7 4,-4 2,-5 2,5 0,-1 1,0-1,-1 1,0-1,-2 5,-5 7,-6 5,-7 3,-5 6,-7 0,-8 2,-7 4,-6-2,2-3,-1-4,-1-8,0-5,-3-5,0 1,-5 4,-2 7,-5-2,0-3,2 2,2-2,3-3,0-3,-1-2,-6-3,-6 0,-4-1,-7-1,0 1,-4-1,-1 1,5-1,8 1,6 0,6 0,5 0,-3 0,-3 5,-6 1,-10-1,-9 4,-3 1,-1-2,7 2,3 0,7-2,3-3,3-1,2-2,0-2,4 1,4-2,2 1,2-5,0-2,2 1,-5 1,-1-3,-1-4,2-2,5 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48:45.080"/>
    </inkml:context>
    <inkml:brush xml:id="br0">
      <inkml:brushProperty name="width" value="0.2" units="cm"/>
      <inkml:brushProperty name="height" value="0.4" units="cm"/>
      <inkml:brushProperty name="color" value="#FFFF00"/>
      <inkml:brushProperty name="tip" value="rectangle"/>
      <inkml:brushProperty name="rasterOp" value="maskPen"/>
      <inkml:brushProperty name="ignorePressure" value="1"/>
    </inkml:brush>
  </inkml:definitions>
  <inkml:trace contextRef="#ctx0" brushRef="#br0">241 275,'6'0,"4"0,11 0,11 0,4 0,6 0,5 0,3 0,-2 0,-1 0,-2 0,0 0,1 0,2 0,1 0,-1 0,-5 0,-6 0,-4 0,-3 0,2 0,1 0,3 0,1 0,8 0,0 0,-3 0,-3 0,-4 0,-4 0,-1 0,-3 0,0 0,-1 0,0 0,0 0,0 0,2 0,3 0,2 0,0 0,-2 0,0 0,-2 0,0 0,-2 0,5 0,5 0,1 0,0 0,-4 0,-1 0,-3 0,3 0,1 0,3 0,1 0,-3 0,-2 0,-1 4,-8 7,-2 5,-5 10,-1 9,1 4,-2-1,-3-2,-4-2,-4-3,-6-6,-8-8,-8-7,-3-5,-4-3,-7-2,-8-1,-4 0,-6-1,2 1,-5 0,-7 1,-7 0,3 0,8 0,4 0,2 0,0 0,4 0,6 0,4 0,4 0,3 0,-3 0,0 0,-1 0,-2 0,-1 0,2 0,2 0,1 0,3-4,-1-2,2 0,-5 1,-4 2,-8 1,1 1,2 1,4 0,4 0,3 0,0 0,4 1,-2-1,3 0,-2 0,-4 0,-2-5,1 0,5-7,3 2,0 1,1-3,-1 2,-1 1,-10 3,-13 3,-7 1,-8 1,-8 1,4 1,5-1,7 5,19 1,19 1,17-2,15-2,7-1,5-1,4 0,-1-1,1-5,-1-1,-1-1,0 7,-2 3,-5 6,0 0,-2 4,8 4,1 5,11-3,3-4,2-5,5-2,-3-5,-5 2,-5 1,-3-1,-5-1,0-2,-3 0,1-2,8 0,4 0,8 0,10 0,0-1,0 1,-1 0,-5 0,-7 0,-7 0,-4 0,-4 0,-1 0,-2 0,0 0,0-9,0-3,0 1,0-4,1 2,-5-1,4-4,1 2,2 4,-1-1,5 2,5-3,7-2,-1-4,-3 1,-4 1,-3 2,-9 0,-2-3,-2 3,2-1,-1 2,-2 0,4-3,2 2,3 3,-1 0,-4-2,-7-5,-10 3,-11-5,-10-1,-7 6,-4 5,-3 5,-1 3,-1 2,2 2,3-4,-1-2,-7 2,-5 0,-3 1,2 1,-1 2,-8-10,-1-2,-1 1,4-4,-1 3,1 2,1 3,5 3,5 2,7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50:54.717"/>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15 0,'5'0,"9"9,14 3,5 0,2-2,-1-4,0 3,-12 4,-18-1,-15-1,-9-3,-8 1,-6 0,-3-3,1-1,5 3,10 5,16 3,14 1,10-4,11 2,5-3,6-3,1-3,-4-2,-1 2,0 0,4 1,4 1,-1 1,2-2,-5-2,-2 3,-8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50:56.879"/>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174 372,'5'0,"7"0,4-5,0-6,-2-5,-9-5,-13 0,-11 6,-12-1,-3-2,-7 2,3 0,6 2,6-6,13-4,18-3,17 4,14 6,10-5,2 4,-2 3,-10 0,-15 2,-11 4</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50:59.392"/>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14 1,'9'0,"9"0,8 0,7 0,5 0,2 0,2 0,0 0,-13 0,-20 0,-16 0,-12 0,-7 0,-8 0,-3 0,5 5,2 1,4-1,-1 5,2 0,3 2,7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51:00.410"/>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1 0,'0'5,"5"2,5-1,6-2,6 0,2 2,3 1,1-1,1-1,-2-2,11 3,6 2,5-2,0 3,-9 5,-16-1,-17-1,-14-3,-10-4,-6-2,-6-2,4-1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0-13T07:51:01.365"/>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1 1,'5'0,"5"0,7 0,4 4,-1 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56B12DC5-72FE-429F-A8C5-2B33CB4A2EC1}" type="datetimeFigureOut">
              <a:rPr lang="nb-NO" smtClean="0"/>
              <a:t>02.11.2016</a:t>
            </a:fld>
            <a:endParaRPr lang="nb-NO"/>
          </a:p>
        </p:txBody>
      </p:sp>
      <p:sp>
        <p:nvSpPr>
          <p:cNvPr id="4" name="Plassholder for lysbilde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3A70FBBE-27FA-4ADA-A2BB-B10924460C9E}" type="slidenum">
              <a:rPr lang="nb-NO" smtClean="0"/>
              <a:t>‹#›</a:t>
            </a:fld>
            <a:endParaRPr lang="nb-NO"/>
          </a:p>
        </p:txBody>
      </p:sp>
    </p:spTree>
    <p:extLst>
      <p:ext uri="{BB962C8B-B14F-4D97-AF65-F5344CB8AC3E}">
        <p14:creationId xmlns:p14="http://schemas.microsoft.com/office/powerpoint/2010/main" val="201948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lvl="0"/>
            <a:r>
              <a:rPr lang="nb-NO" sz="1200" kern="1200" dirty="0">
                <a:solidFill>
                  <a:schemeClr val="tx1"/>
                </a:solidFill>
                <a:effectLst/>
                <a:latin typeface="+mn-lt"/>
                <a:ea typeface="+mn-ea"/>
                <a:cs typeface="+mn-cs"/>
              </a:rPr>
              <a:t>For ca. et halvt år siden sa jeg på spøk til Gaute at jeg gjerne kunne tenke meg å ta opp et tema i klubben vår om hva som vil skje med samfunnet vårt etter oljealderen og da særlig utviklingen i sysselsettingen. – Han tok spøken for alvor og satte meg opp på møteprogrammet vårt med tittelen «Hvor går Norge?»</a:t>
            </a:r>
          </a:p>
          <a:p>
            <a:r>
              <a:rPr lang="nb-NO" sz="1200" kern="1200" dirty="0">
                <a:solidFill>
                  <a:schemeClr val="tx1"/>
                </a:solidFill>
                <a:effectLst/>
                <a:latin typeface="+mn-lt"/>
                <a:ea typeface="+mn-ea"/>
                <a:cs typeface="+mn-cs"/>
              </a:rPr>
              <a:t>Dette er en krevende tittel særlig på bakgrunn av at et hopetall eksperter i Finansdepartementet, Finanstilsynet, Norges Bank, NHO, LO, universiteter og andre institusjoner med respekt for seg sjøl nytter masse ressurser på å analysere hva skjer etter oljealderen. </a:t>
            </a:r>
          </a:p>
          <a:p>
            <a:r>
              <a:rPr lang="nb-NO" sz="1200" kern="1200" dirty="0">
                <a:solidFill>
                  <a:schemeClr val="tx1"/>
                </a:solidFill>
                <a:effectLst/>
                <a:latin typeface="+mn-lt"/>
                <a:ea typeface="+mn-ea"/>
                <a:cs typeface="+mn-cs"/>
              </a:rPr>
              <a:t>Jeg bladde i mine gamle dokumenter og fant ut at jeg på 1970 tallet var med i en arbeidsgruppe oppnevnt av Finansdepartementet som tok opp spørsmålet om utviklingen i Norges økonomi. Publikasjonen fra arbeidsgruppa fikk tittelen «Perspektiver på Norges økonomi» og inneholdt en prognose på Norges økonomi fra 1970 tallet og fram til 1990. Jeg har hentet fram en del momenter fra dette arbeidet.</a:t>
            </a:r>
          </a:p>
          <a:p>
            <a:r>
              <a:rPr lang="nb-NO" sz="1200" kern="1200" dirty="0">
                <a:solidFill>
                  <a:schemeClr val="tx1"/>
                </a:solidFill>
                <a:effectLst/>
                <a:latin typeface="+mn-lt"/>
                <a:ea typeface="+mn-ea"/>
                <a:cs typeface="+mn-cs"/>
              </a:rPr>
              <a:t>Mange vil forvente at når en person på min alder tar opp spørsmålet «Hvor går Norge» så blir det et innlegg med surmuling og mye negativ prat. Men jeg skal prøve å unngå å gå den fella og jeg vil ende opp med å si hva bør «Norge» gjøre framover for å vise omverden at vårt land fortsatt er det best å bo i.</a:t>
            </a:r>
          </a:p>
          <a:p>
            <a:endParaRPr lang="nb-NO" dirty="0"/>
          </a:p>
        </p:txBody>
      </p:sp>
      <p:sp>
        <p:nvSpPr>
          <p:cNvPr id="4" name="Plassholder for lysbildenummer 3"/>
          <p:cNvSpPr>
            <a:spLocks noGrp="1"/>
          </p:cNvSpPr>
          <p:nvPr>
            <p:ph type="sldNum" sz="quarter" idx="10"/>
          </p:nvPr>
        </p:nvSpPr>
        <p:spPr/>
        <p:txBody>
          <a:bodyPr/>
          <a:lstStyle/>
          <a:p>
            <a:fld id="{3A70FBBE-27FA-4ADA-A2BB-B10924460C9E}" type="slidenum">
              <a:rPr lang="nb-NO" smtClean="0"/>
              <a:t>1</a:t>
            </a:fld>
            <a:endParaRPr lang="nb-NO" dirty="0"/>
          </a:p>
        </p:txBody>
      </p:sp>
    </p:spTree>
    <p:extLst>
      <p:ext uri="{BB962C8B-B14F-4D97-AF65-F5344CB8AC3E}">
        <p14:creationId xmlns:p14="http://schemas.microsoft.com/office/powerpoint/2010/main" val="3847075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Ta inn dine </a:t>
            </a:r>
          </a:p>
        </p:txBody>
      </p:sp>
      <p:sp>
        <p:nvSpPr>
          <p:cNvPr id="4" name="Plassholder for lysbildenummer 3"/>
          <p:cNvSpPr>
            <a:spLocks noGrp="1"/>
          </p:cNvSpPr>
          <p:nvPr>
            <p:ph type="sldNum" sz="quarter" idx="10"/>
          </p:nvPr>
        </p:nvSpPr>
        <p:spPr/>
        <p:txBody>
          <a:bodyPr/>
          <a:lstStyle/>
          <a:p>
            <a:fld id="{3A70FBBE-27FA-4ADA-A2BB-B10924460C9E}" type="slidenum">
              <a:rPr lang="nb-NO" smtClean="0"/>
              <a:t>2</a:t>
            </a:fld>
            <a:endParaRPr lang="nb-NO" dirty="0"/>
          </a:p>
        </p:txBody>
      </p:sp>
    </p:spTree>
    <p:extLst>
      <p:ext uri="{BB962C8B-B14F-4D97-AF65-F5344CB8AC3E}">
        <p14:creationId xmlns:p14="http://schemas.microsoft.com/office/powerpoint/2010/main" val="3305529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p:cNvSpPr>
            <a:spLocks noGrp="1"/>
          </p:cNvSpPr>
          <p:nvPr>
            <p:ph type="dt" sz="half" idx="10"/>
          </p:nvPr>
        </p:nvSpPr>
        <p:spPr/>
        <p:txBody>
          <a:bodyPr/>
          <a:lstStyle/>
          <a:p>
            <a:fld id="{8CA82695-BC07-4D78-B4C4-EC18684FFA04}" type="datetimeFigureOut">
              <a:rPr lang="nb-NO" smtClean="0"/>
              <a:t>02.11.2016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111633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8CA82695-BC07-4D78-B4C4-EC18684FFA04}" type="datetimeFigureOut">
              <a:rPr lang="nb-NO" smtClean="0"/>
              <a:t>02.11.2016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2861311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8CA82695-BC07-4D78-B4C4-EC18684FFA04}" type="datetimeFigureOut">
              <a:rPr lang="nb-NO" smtClean="0"/>
              <a:t>02.11.2016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3466698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8CA82695-BC07-4D78-B4C4-EC18684FFA04}" type="datetimeFigureOut">
              <a:rPr lang="nb-NO" smtClean="0"/>
              <a:t>02.11.2016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2610723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p:cNvSpPr>
            <a:spLocks noGrp="1"/>
          </p:cNvSpPr>
          <p:nvPr>
            <p:ph type="dt" sz="half" idx="10"/>
          </p:nvPr>
        </p:nvSpPr>
        <p:spPr/>
        <p:txBody>
          <a:bodyPr/>
          <a:lstStyle/>
          <a:p>
            <a:fld id="{8CA82695-BC07-4D78-B4C4-EC18684FFA04}" type="datetimeFigureOut">
              <a:rPr lang="nb-NO" smtClean="0"/>
              <a:t>02.11.2016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3071646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8CA82695-BC07-4D78-B4C4-EC18684FFA04}" type="datetimeFigureOut">
              <a:rPr lang="nb-NO" smtClean="0"/>
              <a:t>02.11.2016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3741448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8CA82695-BC07-4D78-B4C4-EC18684FFA04}" type="datetimeFigureOut">
              <a:rPr lang="nb-NO" smtClean="0"/>
              <a:t>02.11.2016</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2536011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8CA82695-BC07-4D78-B4C4-EC18684FFA04}" type="datetimeFigureOut">
              <a:rPr lang="nb-NO" smtClean="0"/>
              <a:t>02.11.2016</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2540830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CA82695-BC07-4D78-B4C4-EC18684FFA04}" type="datetimeFigureOut">
              <a:rPr lang="nb-NO" smtClean="0"/>
              <a:t>02.11.2016</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104950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p:cNvSpPr>
            <a:spLocks noGrp="1"/>
          </p:cNvSpPr>
          <p:nvPr>
            <p:ph type="dt" sz="half" idx="10"/>
          </p:nvPr>
        </p:nvSpPr>
        <p:spPr/>
        <p:txBody>
          <a:bodyPr/>
          <a:lstStyle/>
          <a:p>
            <a:fld id="{8CA82695-BC07-4D78-B4C4-EC18684FFA04}" type="datetimeFigureOut">
              <a:rPr lang="nb-NO" smtClean="0"/>
              <a:t>02.11.2016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1798783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p:cNvSpPr>
            <a:spLocks noGrp="1"/>
          </p:cNvSpPr>
          <p:nvPr>
            <p:ph type="dt" sz="half" idx="10"/>
          </p:nvPr>
        </p:nvSpPr>
        <p:spPr/>
        <p:txBody>
          <a:bodyPr/>
          <a:lstStyle/>
          <a:p>
            <a:fld id="{8CA82695-BC07-4D78-B4C4-EC18684FFA04}" type="datetimeFigureOut">
              <a:rPr lang="nb-NO" smtClean="0"/>
              <a:t>02.11.2016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2E56404-7048-4324-9D8F-01E1E399FD7D}" type="slidenum">
              <a:rPr lang="nb-NO" smtClean="0"/>
              <a:t>‹#›</a:t>
            </a:fld>
            <a:endParaRPr lang="nb-NO"/>
          </a:p>
        </p:txBody>
      </p:sp>
    </p:spTree>
    <p:extLst>
      <p:ext uri="{BB962C8B-B14F-4D97-AF65-F5344CB8AC3E}">
        <p14:creationId xmlns:p14="http://schemas.microsoft.com/office/powerpoint/2010/main" val="195141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82695-BC07-4D78-B4C4-EC18684FFA04}" type="datetimeFigureOut">
              <a:rPr lang="nb-NO" smtClean="0"/>
              <a:t>02.11.2016</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56404-7048-4324-9D8F-01E1E399FD7D}" type="slidenum">
              <a:rPr lang="nb-NO" smtClean="0"/>
              <a:t>‹#›</a:t>
            </a:fld>
            <a:endParaRPr lang="nb-NO"/>
          </a:p>
        </p:txBody>
      </p:sp>
    </p:spTree>
    <p:extLst>
      <p:ext uri="{BB962C8B-B14F-4D97-AF65-F5344CB8AC3E}">
        <p14:creationId xmlns:p14="http://schemas.microsoft.com/office/powerpoint/2010/main" val="981624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210.png"/><Relationship Id="rId13" Type="http://schemas.openxmlformats.org/officeDocument/2006/relationships/customXml" Target="../ink/ink6.xml"/><Relationship Id="rId18" Type="http://schemas.openxmlformats.org/officeDocument/2006/relationships/image" Target="../media/image260.png"/><Relationship Id="rId26" Type="http://schemas.openxmlformats.org/officeDocument/2006/relationships/image" Target="../media/image300.png"/><Relationship Id="rId3" Type="http://schemas.openxmlformats.org/officeDocument/2006/relationships/customXml" Target="../ink/ink1.xml"/><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230.png"/><Relationship Id="rId17" Type="http://schemas.openxmlformats.org/officeDocument/2006/relationships/customXml" Target="../ink/ink8.xml"/><Relationship Id="rId25" Type="http://schemas.openxmlformats.org/officeDocument/2006/relationships/customXml" Target="../ink/ink12.xml"/><Relationship Id="rId2" Type="http://schemas.openxmlformats.org/officeDocument/2006/relationships/image" Target="../media/image4.JPG"/><Relationship Id="rId16" Type="http://schemas.openxmlformats.org/officeDocument/2006/relationships/image" Target="../media/image250.png"/><Relationship Id="rId20" Type="http://schemas.openxmlformats.org/officeDocument/2006/relationships/image" Target="../media/image270.png"/><Relationship Id="rId29" Type="http://schemas.openxmlformats.org/officeDocument/2006/relationships/customXml" Target="../ink/ink14.xml"/><Relationship Id="rId1" Type="http://schemas.openxmlformats.org/officeDocument/2006/relationships/slideLayout" Target="../slideLayouts/slideLayout7.xml"/><Relationship Id="rId6" Type="http://schemas.openxmlformats.org/officeDocument/2006/relationships/image" Target="../media/image190.png"/><Relationship Id="rId11" Type="http://schemas.openxmlformats.org/officeDocument/2006/relationships/customXml" Target="../ink/ink5.xml"/><Relationship Id="rId24" Type="http://schemas.openxmlformats.org/officeDocument/2006/relationships/image" Target="../media/image290.png"/><Relationship Id="rId32" Type="http://schemas.openxmlformats.org/officeDocument/2006/relationships/image" Target="../media/image94.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310.png"/><Relationship Id="rId10" Type="http://schemas.openxmlformats.org/officeDocument/2006/relationships/image" Target="../media/image220.png"/><Relationship Id="rId19" Type="http://schemas.openxmlformats.org/officeDocument/2006/relationships/customXml" Target="../ink/ink9.xml"/><Relationship Id="rId31" Type="http://schemas.openxmlformats.org/officeDocument/2006/relationships/customXml" Target="../ink/ink15.xml"/><Relationship Id="rId4" Type="http://schemas.openxmlformats.org/officeDocument/2006/relationships/image" Target="../media/image180.png"/><Relationship Id="rId9" Type="http://schemas.openxmlformats.org/officeDocument/2006/relationships/customXml" Target="../ink/ink4.xml"/><Relationship Id="rId14" Type="http://schemas.openxmlformats.org/officeDocument/2006/relationships/image" Target="../media/image240.png"/><Relationship Id="rId22" Type="http://schemas.openxmlformats.org/officeDocument/2006/relationships/image" Target="../media/image280.png"/><Relationship Id="rId27" Type="http://schemas.openxmlformats.org/officeDocument/2006/relationships/customXml" Target="../ink/ink13.xml"/><Relationship Id="rId30" Type="http://schemas.openxmlformats.org/officeDocument/2006/relationships/image" Target="../media/image9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customXml" Target="../ink/ink16.xml"/><Relationship Id="rId1" Type="http://schemas.openxmlformats.org/officeDocument/2006/relationships/slideLayout" Target="../slideLayouts/slideLayout7.xml"/><Relationship Id="rId5" Type="http://schemas.openxmlformats.org/officeDocument/2006/relationships/customXml" Target="../ink/ink18.xml"/><Relationship Id="rId4" Type="http://schemas.openxmlformats.org/officeDocument/2006/relationships/customXml" Target="../ink/ink1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basicincome.or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9782175" y="600075"/>
            <a:ext cx="1552575" cy="369332"/>
          </a:xfrm>
          <a:prstGeom prst="rect">
            <a:avLst/>
          </a:prstGeom>
          <a:noFill/>
        </p:spPr>
        <p:txBody>
          <a:bodyPr wrap="square" rtlCol="0">
            <a:spAutoFit/>
          </a:bodyPr>
          <a:lstStyle/>
          <a:p>
            <a:r>
              <a:rPr lang="nb-NO" dirty="0"/>
              <a:t>31.okt. 2016</a:t>
            </a:r>
          </a:p>
        </p:txBody>
      </p:sp>
      <p:sp>
        <p:nvSpPr>
          <p:cNvPr id="5" name="Rektangel 4"/>
          <p:cNvSpPr/>
          <p:nvPr/>
        </p:nvSpPr>
        <p:spPr>
          <a:xfrm>
            <a:off x="1778735" y="2528423"/>
            <a:ext cx="7884723" cy="1569660"/>
          </a:xfrm>
          <a:prstGeom prst="rect">
            <a:avLst/>
          </a:prstGeom>
          <a:noFill/>
        </p:spPr>
        <p:txBody>
          <a:bodyPr wrap="none" lIns="91440" tIns="45720" rIns="91440" bIns="45720">
            <a:spAutoFit/>
          </a:bodyPr>
          <a:lstStyle/>
          <a:p>
            <a:pPr algn="ctr"/>
            <a:r>
              <a:rPr lang="nb-NO" sz="96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Hvor går Norge</a:t>
            </a:r>
          </a:p>
        </p:txBody>
      </p:sp>
    </p:spTree>
    <p:extLst>
      <p:ext uri="{BB962C8B-B14F-4D97-AF65-F5344CB8AC3E}">
        <p14:creationId xmlns:p14="http://schemas.microsoft.com/office/powerpoint/2010/main" val="3848740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5" y="758757"/>
            <a:ext cx="12046255" cy="5350213"/>
          </a:xfrm>
          <a:prstGeom prst="rect">
            <a:avLst/>
          </a:prstGeom>
        </p:spPr>
      </p:pic>
    </p:spTree>
    <p:extLst>
      <p:ext uri="{BB962C8B-B14F-4D97-AF65-F5344CB8AC3E}">
        <p14:creationId xmlns:p14="http://schemas.microsoft.com/office/powerpoint/2010/main" val="3089793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048000" y="1582341"/>
            <a:ext cx="6096000" cy="369332"/>
          </a:xfrm>
          <a:prstGeom prst="rect">
            <a:avLst/>
          </a:prstGeom>
        </p:spPr>
        <p:txBody>
          <a:bodyPr>
            <a:spAutoFit/>
          </a:bodyPr>
          <a:lstStyle/>
          <a:p>
            <a:endParaRPr lang="nb-NO" dirty="0"/>
          </a:p>
        </p:txBody>
      </p:sp>
      <p:pic>
        <p:nvPicPr>
          <p:cNvPr id="3" name="Bild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140" y="184825"/>
            <a:ext cx="4968350" cy="6706159"/>
          </a:xfrm>
          <a:prstGeom prst="rect">
            <a:avLst/>
          </a:prstGeom>
        </p:spPr>
      </p:pic>
      <mc:AlternateContent xmlns:mc="http://schemas.openxmlformats.org/markup-compatibility/2006" xmlns:p14="http://schemas.microsoft.com/office/powerpoint/2010/main">
        <mc:Choice Requires="p14">
          <p:contentPart p14:bwMode="auto" r:id="rId3">
            <p14:nvContentPartPr>
              <p14:cNvPr id="7" name="Håndskrift 6"/>
              <p14:cNvContentPartPr/>
              <p14:nvPr/>
            </p14:nvContentPartPr>
            <p14:xfrm>
              <a:off x="3666837" y="2401598"/>
              <a:ext cx="1365120" cy="99000"/>
            </p14:xfrm>
          </p:contentPart>
        </mc:Choice>
        <mc:Fallback xmlns="">
          <p:pic>
            <p:nvPicPr>
              <p:cNvPr id="7" name="Håndskrift 6"/>
              <p:cNvPicPr/>
              <p:nvPr/>
            </p:nvPicPr>
            <p:blipFill>
              <a:blip r:embed="rId4"/>
              <a:stretch>
                <a:fillRect/>
              </a:stretch>
            </p:blipFill>
            <p:spPr>
              <a:xfrm>
                <a:off x="3630837" y="2329598"/>
                <a:ext cx="1437120" cy="243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Håndskrift 7"/>
              <p14:cNvContentPartPr/>
              <p14:nvPr/>
            </p14:nvContentPartPr>
            <p14:xfrm>
              <a:off x="3713277" y="2411318"/>
              <a:ext cx="1146240" cy="225000"/>
            </p14:xfrm>
          </p:contentPart>
        </mc:Choice>
        <mc:Fallback xmlns="">
          <p:pic>
            <p:nvPicPr>
              <p:cNvPr id="8" name="Håndskrift 7"/>
              <p:cNvPicPr/>
              <p:nvPr/>
            </p:nvPicPr>
            <p:blipFill>
              <a:blip r:embed="rId6"/>
              <a:stretch>
                <a:fillRect/>
              </a:stretch>
            </p:blipFill>
            <p:spPr>
              <a:xfrm>
                <a:off x="3677277" y="2339318"/>
                <a:ext cx="1218240" cy="369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Håndskrift 8"/>
              <p14:cNvContentPartPr/>
              <p14:nvPr/>
            </p14:nvContentPartPr>
            <p14:xfrm>
              <a:off x="3744237" y="4813598"/>
              <a:ext cx="867600" cy="167760"/>
            </p14:xfrm>
          </p:contentPart>
        </mc:Choice>
        <mc:Fallback xmlns="">
          <p:pic>
            <p:nvPicPr>
              <p:cNvPr id="9" name="Håndskrift 8"/>
              <p:cNvPicPr/>
              <p:nvPr/>
            </p:nvPicPr>
            <p:blipFill>
              <a:blip r:embed="rId8"/>
              <a:stretch>
                <a:fillRect/>
              </a:stretch>
            </p:blipFill>
            <p:spPr>
              <a:xfrm>
                <a:off x="3708222" y="4741598"/>
                <a:ext cx="939630" cy="3117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0" name="Håndskrift 9"/>
              <p14:cNvContentPartPr/>
              <p14:nvPr/>
            </p14:nvContentPartPr>
            <p14:xfrm>
              <a:off x="3716157" y="5114918"/>
              <a:ext cx="885240" cy="235080"/>
            </p14:xfrm>
          </p:contentPart>
        </mc:Choice>
        <mc:Fallback xmlns="">
          <p:pic>
            <p:nvPicPr>
              <p:cNvPr id="10" name="Håndskrift 9"/>
              <p:cNvPicPr/>
              <p:nvPr/>
            </p:nvPicPr>
            <p:blipFill>
              <a:blip r:embed="rId10"/>
              <a:stretch>
                <a:fillRect/>
              </a:stretch>
            </p:blipFill>
            <p:spPr>
              <a:xfrm>
                <a:off x="3680157" y="5042918"/>
                <a:ext cx="957240" cy="3790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 name="Håndskrift 10"/>
              <p14:cNvContentPartPr/>
              <p14:nvPr/>
            </p14:nvContentPartPr>
            <p14:xfrm>
              <a:off x="8418477" y="486038"/>
              <a:ext cx="207360" cy="111240"/>
            </p14:xfrm>
          </p:contentPart>
        </mc:Choice>
        <mc:Fallback xmlns="">
          <p:pic>
            <p:nvPicPr>
              <p:cNvPr id="11" name="Håndskrift 10"/>
              <p:cNvPicPr/>
              <p:nvPr/>
            </p:nvPicPr>
            <p:blipFill>
              <a:blip r:embed="rId12"/>
              <a:stretch>
                <a:fillRect/>
              </a:stretch>
            </p:blipFill>
            <p:spPr>
              <a:xfrm>
                <a:off x="8382477" y="414038"/>
                <a:ext cx="279360" cy="2552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2" name="Håndskrift 11"/>
              <p14:cNvContentPartPr/>
              <p14:nvPr/>
            </p14:nvContentPartPr>
            <p14:xfrm>
              <a:off x="8390037" y="507998"/>
              <a:ext cx="97560" cy="133920"/>
            </p14:xfrm>
          </p:contentPart>
        </mc:Choice>
        <mc:Fallback xmlns="">
          <p:pic>
            <p:nvPicPr>
              <p:cNvPr id="12" name="Håndskrift 11"/>
              <p:cNvPicPr/>
              <p:nvPr/>
            </p:nvPicPr>
            <p:blipFill>
              <a:blip r:embed="rId14"/>
              <a:stretch>
                <a:fillRect/>
              </a:stretch>
            </p:blipFill>
            <p:spPr>
              <a:xfrm>
                <a:off x="8354037" y="436191"/>
                <a:ext cx="169560" cy="277534"/>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3" name="Håndskrift 12"/>
              <p14:cNvContentPartPr/>
              <p14:nvPr/>
            </p14:nvContentPartPr>
            <p14:xfrm>
              <a:off x="8428197" y="505118"/>
              <a:ext cx="108360" cy="21960"/>
            </p14:xfrm>
          </p:contentPart>
        </mc:Choice>
        <mc:Fallback xmlns="">
          <p:pic>
            <p:nvPicPr>
              <p:cNvPr id="13" name="Håndskrift 12"/>
              <p:cNvPicPr/>
              <p:nvPr/>
            </p:nvPicPr>
            <p:blipFill>
              <a:blip r:embed="rId16"/>
              <a:stretch>
                <a:fillRect/>
              </a:stretch>
            </p:blipFill>
            <p:spPr>
              <a:xfrm>
                <a:off x="8392197" y="433118"/>
                <a:ext cx="180360" cy="1659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4" name="Håndskrift 13"/>
              <p14:cNvContentPartPr/>
              <p14:nvPr/>
            </p14:nvContentPartPr>
            <p14:xfrm>
              <a:off x="8423517" y="534278"/>
              <a:ext cx="158760" cy="50040"/>
            </p14:xfrm>
          </p:contentPart>
        </mc:Choice>
        <mc:Fallback xmlns="">
          <p:pic>
            <p:nvPicPr>
              <p:cNvPr id="14" name="Håndskrift 13"/>
              <p:cNvPicPr/>
              <p:nvPr/>
            </p:nvPicPr>
            <p:blipFill>
              <a:blip r:embed="rId18"/>
              <a:stretch>
                <a:fillRect/>
              </a:stretch>
            </p:blipFill>
            <p:spPr>
              <a:xfrm>
                <a:off x="8387435" y="462792"/>
                <a:ext cx="230924" cy="193011"/>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 name="Håndskrift 14"/>
              <p14:cNvContentPartPr/>
              <p14:nvPr/>
            </p14:nvContentPartPr>
            <p14:xfrm>
              <a:off x="8462397" y="583238"/>
              <a:ext cx="26640" cy="3960"/>
            </p14:xfrm>
          </p:contentPart>
        </mc:Choice>
        <mc:Fallback xmlns="">
          <p:pic>
            <p:nvPicPr>
              <p:cNvPr id="15" name="Håndskrift 14"/>
              <p:cNvPicPr/>
              <p:nvPr/>
            </p:nvPicPr>
            <p:blipFill>
              <a:blip r:embed="rId20"/>
              <a:stretch>
                <a:fillRect/>
              </a:stretch>
            </p:blipFill>
            <p:spPr>
              <a:xfrm>
                <a:off x="8426397" y="511238"/>
                <a:ext cx="98640" cy="14796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7" name="Håndskrift 16"/>
              <p14:cNvContentPartPr/>
              <p14:nvPr/>
            </p14:nvContentPartPr>
            <p14:xfrm>
              <a:off x="7917717" y="2401958"/>
              <a:ext cx="499320" cy="166680"/>
            </p14:xfrm>
          </p:contentPart>
        </mc:Choice>
        <mc:Fallback xmlns="">
          <p:pic>
            <p:nvPicPr>
              <p:cNvPr id="17" name="Håndskrift 16"/>
              <p:cNvPicPr/>
              <p:nvPr/>
            </p:nvPicPr>
            <p:blipFill>
              <a:blip r:embed="rId22"/>
              <a:stretch>
                <a:fillRect/>
              </a:stretch>
            </p:blipFill>
            <p:spPr>
              <a:xfrm>
                <a:off x="7881743" y="2329958"/>
                <a:ext cx="571268" cy="31068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8" name="Håndskrift 17"/>
              <p14:cNvContentPartPr/>
              <p14:nvPr/>
            </p14:nvContentPartPr>
            <p14:xfrm>
              <a:off x="7927077" y="4853558"/>
              <a:ext cx="451080" cy="118440"/>
            </p14:xfrm>
          </p:contentPart>
        </mc:Choice>
        <mc:Fallback xmlns="">
          <p:pic>
            <p:nvPicPr>
              <p:cNvPr id="18" name="Håndskrift 17"/>
              <p:cNvPicPr/>
              <p:nvPr/>
            </p:nvPicPr>
            <p:blipFill>
              <a:blip r:embed="rId24"/>
              <a:stretch>
                <a:fillRect/>
              </a:stretch>
            </p:blipFill>
            <p:spPr>
              <a:xfrm>
                <a:off x="7891077" y="4781558"/>
                <a:ext cx="523080" cy="26244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9" name="Håndskrift 18"/>
              <p14:cNvContentPartPr/>
              <p14:nvPr/>
            </p14:nvContentPartPr>
            <p14:xfrm>
              <a:off x="7965957" y="6244958"/>
              <a:ext cx="451080" cy="147960"/>
            </p14:xfrm>
          </p:contentPart>
        </mc:Choice>
        <mc:Fallback xmlns="">
          <p:pic>
            <p:nvPicPr>
              <p:cNvPr id="19" name="Håndskrift 18"/>
              <p:cNvPicPr/>
              <p:nvPr/>
            </p:nvPicPr>
            <p:blipFill>
              <a:blip r:embed="rId26"/>
              <a:stretch>
                <a:fillRect/>
              </a:stretch>
            </p:blipFill>
            <p:spPr>
              <a:xfrm>
                <a:off x="7929957" y="6172958"/>
                <a:ext cx="523080" cy="29196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0" name="Håndskrift 19"/>
              <p14:cNvContentPartPr/>
              <p14:nvPr/>
            </p14:nvContentPartPr>
            <p14:xfrm>
              <a:off x="7955157" y="6344678"/>
              <a:ext cx="54000" cy="36360"/>
            </p14:xfrm>
          </p:contentPart>
        </mc:Choice>
        <mc:Fallback xmlns="">
          <p:pic>
            <p:nvPicPr>
              <p:cNvPr id="20" name="Håndskrift 19"/>
              <p:cNvPicPr/>
              <p:nvPr/>
            </p:nvPicPr>
            <p:blipFill>
              <a:blip r:embed="rId28"/>
              <a:stretch>
                <a:fillRect/>
              </a:stretch>
            </p:blipFill>
            <p:spPr>
              <a:xfrm>
                <a:off x="7919157" y="6272678"/>
                <a:ext cx="126000" cy="18036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4" name="Håndskrift 3"/>
              <p14:cNvContentPartPr/>
              <p14:nvPr/>
            </p14:nvContentPartPr>
            <p14:xfrm>
              <a:off x="7962934" y="5199699"/>
              <a:ext cx="466920" cy="159840"/>
            </p14:xfrm>
          </p:contentPart>
        </mc:Choice>
        <mc:Fallback xmlns="">
          <p:pic>
            <p:nvPicPr>
              <p:cNvPr id="4" name="Håndskrift 3"/>
              <p:cNvPicPr/>
              <p:nvPr/>
            </p:nvPicPr>
            <p:blipFill>
              <a:blip r:embed="rId30"/>
              <a:stretch>
                <a:fillRect/>
              </a:stretch>
            </p:blipFill>
            <p:spPr>
              <a:xfrm>
                <a:off x="7926934" y="5127536"/>
                <a:ext cx="538920" cy="304165"/>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5" name="Håndskrift 4"/>
              <p14:cNvContentPartPr/>
              <p14:nvPr/>
            </p14:nvContentPartPr>
            <p14:xfrm>
              <a:off x="8006494" y="5151459"/>
              <a:ext cx="378720" cy="24840"/>
            </p14:xfrm>
          </p:contentPart>
        </mc:Choice>
        <mc:Fallback xmlns="">
          <p:pic>
            <p:nvPicPr>
              <p:cNvPr id="5" name="Håndskrift 4"/>
              <p:cNvPicPr/>
              <p:nvPr/>
            </p:nvPicPr>
            <p:blipFill>
              <a:blip r:embed="rId32"/>
              <a:stretch>
                <a:fillRect/>
              </a:stretch>
            </p:blipFill>
            <p:spPr>
              <a:xfrm>
                <a:off x="7970460" y="5080488"/>
                <a:ext cx="450789" cy="166783"/>
              </a:xfrm>
              <a:prstGeom prst="rect">
                <a:avLst/>
              </a:prstGeom>
            </p:spPr>
          </p:pic>
        </mc:Fallback>
      </mc:AlternateContent>
    </p:spTree>
    <p:extLst>
      <p:ext uri="{BB962C8B-B14F-4D97-AF65-F5344CB8AC3E}">
        <p14:creationId xmlns:p14="http://schemas.microsoft.com/office/powerpoint/2010/main" val="2829199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30737" y="321012"/>
            <a:ext cx="11585643" cy="1265988"/>
          </a:xfrm>
          <a:prstGeom prst="rect">
            <a:avLst/>
          </a:prstGeom>
        </p:spPr>
        <p:txBody>
          <a:bodyPr wrap="square">
            <a:spAutoFit/>
          </a:bodyPr>
          <a:lstStyle/>
          <a:p>
            <a:pPr>
              <a:lnSpc>
                <a:spcPct val="140000"/>
              </a:lnSpc>
              <a:spcBef>
                <a:spcPts val="3190"/>
              </a:spcBef>
              <a:spcAft>
                <a:spcPts val="750"/>
              </a:spcAft>
            </a:pPr>
            <a:r>
              <a:rPr lang="nb-NO" sz="2400" b="1" dirty="0">
                <a:solidFill>
                  <a:srgbClr val="C00000"/>
                </a:solidFill>
                <a:latin typeface="Georgia" panose="02040502050405020303" pitchFamily="18" charset="0"/>
                <a:ea typeface="Times New Roman" panose="02020603050405020304" pitchFamily="18" charset="0"/>
                <a:cs typeface="Arial" panose="020B0604020202020204" pitchFamily="34" charset="0"/>
              </a:rPr>
              <a:t>Spørreundersøkelse ga nedslående resultater</a:t>
            </a:r>
            <a:endParaRPr lang="nb-NO" sz="14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r>
              <a:rPr lang="nb-NO" b="1" dirty="0">
                <a:solidFill>
                  <a:srgbClr val="333333"/>
                </a:solidFill>
                <a:latin typeface="Georgia" panose="02040502050405020303" pitchFamily="18" charset="0"/>
                <a:ea typeface="Times New Roman" panose="02020603050405020304" pitchFamily="18" charset="0"/>
                <a:cs typeface="Arial" panose="020B0604020202020204" pitchFamily="34" charset="0"/>
              </a:rPr>
              <a:t>Sammen med forskere ved MIT i Boston og </a:t>
            </a:r>
            <a:r>
              <a:rPr lang="nb-NO" b="1" dirty="0" err="1">
                <a:solidFill>
                  <a:srgbClr val="333333"/>
                </a:solidFill>
                <a:latin typeface="Georgia" panose="02040502050405020303" pitchFamily="18" charset="0"/>
                <a:ea typeface="Times New Roman" panose="02020603050405020304" pitchFamily="18" charset="0"/>
                <a:cs typeface="Arial" panose="020B0604020202020204" pitchFamily="34" charset="0"/>
              </a:rPr>
              <a:t>Handelshögskolan</a:t>
            </a:r>
            <a:r>
              <a:rPr lang="nb-NO" b="1" dirty="0">
                <a:solidFill>
                  <a:srgbClr val="333333"/>
                </a:solidFill>
                <a:latin typeface="Georgia" panose="02040502050405020303" pitchFamily="18" charset="0"/>
                <a:ea typeface="Times New Roman" panose="02020603050405020304" pitchFamily="18" charset="0"/>
                <a:cs typeface="Arial" panose="020B0604020202020204" pitchFamily="34" charset="0"/>
              </a:rPr>
              <a:t> i Stockholm har BIs Senter for Digitalisering gjennomført en </a:t>
            </a:r>
            <a:endParaRPr lang="nb-NO" b="1" dirty="0"/>
          </a:p>
        </p:txBody>
      </p:sp>
      <p:sp>
        <p:nvSpPr>
          <p:cNvPr id="3" name="Rektangel 2"/>
          <p:cNvSpPr/>
          <p:nvPr/>
        </p:nvSpPr>
        <p:spPr>
          <a:xfrm>
            <a:off x="330738" y="1364944"/>
            <a:ext cx="11585643" cy="5075748"/>
          </a:xfrm>
          <a:prstGeom prst="rect">
            <a:avLst/>
          </a:prstGeom>
        </p:spPr>
        <p:txBody>
          <a:bodyPr wrap="square">
            <a:spAutoFit/>
          </a:bodyPr>
          <a:lstStyle/>
          <a:p>
            <a:pPr>
              <a:lnSpc>
                <a:spcPct val="160000"/>
              </a:lnSpc>
              <a:spcAft>
                <a:spcPts val="1875"/>
              </a:spcAft>
            </a:pPr>
            <a:r>
              <a:rPr lang="nb-NO" b="1" dirty="0">
                <a:solidFill>
                  <a:srgbClr val="333333"/>
                </a:solidFill>
                <a:latin typeface="Georgia" panose="02040502050405020303" pitchFamily="18" charset="0"/>
                <a:ea typeface="Times New Roman" panose="02020603050405020304" pitchFamily="18" charset="0"/>
                <a:cs typeface="Arial" panose="020B0604020202020204" pitchFamily="34" charset="0"/>
              </a:rPr>
              <a:t>spørreundersøkelse av IT-ledere i store, private bedrifter. Resultatene er fortsatt under analyse, men den kortfattede oppsummeringen er utvetydig og nokså nedslående for norske (og, for all del, svenske) bedrifter, særlig sammenlignet med amerikanske og asiatiske:</a:t>
            </a:r>
            <a:endParaRPr lang="nb-NO" sz="12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40000"/>
              </a:lnSpc>
              <a:spcAft>
                <a:spcPts val="800"/>
              </a:spcAft>
              <a:buSzPts val="1000"/>
              <a:buFont typeface="Symbol" panose="05050102010706020507" pitchFamily="18" charset="2"/>
              <a:buChar char=""/>
              <a:tabLst>
                <a:tab pos="457200" algn="l"/>
              </a:tabLst>
            </a:pPr>
            <a:r>
              <a:rPr lang="nb-NO" b="1" dirty="0">
                <a:solidFill>
                  <a:srgbClr val="333333"/>
                </a:solidFill>
                <a:latin typeface="Georgia" panose="02040502050405020303" pitchFamily="18" charset="0"/>
                <a:ea typeface="Times New Roman" panose="02020603050405020304" pitchFamily="18" charset="0"/>
                <a:cs typeface="Arial" panose="020B0604020202020204" pitchFamily="34" charset="0"/>
              </a:rPr>
              <a:t>Norske (og svenske) bedrifter ligger langt etter amerikanske og asiatiske firma hva gjelder fremdrift på digitalisering.</a:t>
            </a:r>
            <a:endParaRPr lang="nb-NO" sz="1200" b="1"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40000"/>
              </a:lnSpc>
              <a:spcAft>
                <a:spcPts val="800"/>
              </a:spcAft>
              <a:buSzPts val="1000"/>
              <a:buFont typeface="Symbol" panose="05050102010706020507" pitchFamily="18" charset="2"/>
              <a:buChar char=""/>
              <a:tabLst>
                <a:tab pos="457200" algn="l"/>
              </a:tabLst>
            </a:pPr>
            <a:r>
              <a:rPr lang="nb-NO" b="1" dirty="0">
                <a:solidFill>
                  <a:srgbClr val="333333"/>
                </a:solidFill>
                <a:latin typeface="Georgia" panose="02040502050405020303" pitchFamily="18" charset="0"/>
                <a:ea typeface="Times New Roman" panose="02020603050405020304" pitchFamily="18" charset="0"/>
                <a:cs typeface="Arial" panose="020B0604020202020204" pitchFamily="34" charset="0"/>
              </a:rPr>
              <a:t>Norske (og svenske, europeiske til en viss grad) toppledere diskuterer i liten grad digitalisering og overlater teknologi til IT-ledelsen.</a:t>
            </a:r>
            <a:endParaRPr lang="nb-NO" sz="1200" b="1"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40000"/>
              </a:lnSpc>
              <a:spcAft>
                <a:spcPts val="800"/>
              </a:spcAft>
              <a:buSzPts val="1000"/>
              <a:buFont typeface="Symbol" panose="05050102010706020507" pitchFamily="18" charset="2"/>
              <a:buChar char=""/>
              <a:tabLst>
                <a:tab pos="457200" algn="l"/>
              </a:tabLst>
            </a:pPr>
            <a:r>
              <a:rPr lang="nb-NO" b="1" dirty="0">
                <a:solidFill>
                  <a:srgbClr val="333333"/>
                </a:solidFill>
                <a:latin typeface="Georgia" panose="02040502050405020303" pitchFamily="18" charset="0"/>
                <a:ea typeface="Times New Roman" panose="02020603050405020304" pitchFamily="18" charset="0"/>
                <a:cs typeface="Arial" panose="020B0604020202020204" pitchFamily="34" charset="0"/>
              </a:rPr>
              <a:t>Norske og svenske firmaer bruker mer av sine IT-budsjetter til å vedlikeholde gamle systemer enn til å utvikle nye løsninger.</a:t>
            </a:r>
            <a:endParaRPr lang="nb-NO" sz="1200" b="1"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40000"/>
              </a:lnSpc>
              <a:spcAft>
                <a:spcPts val="800"/>
              </a:spcAft>
              <a:buSzPts val="1000"/>
              <a:buFont typeface="Symbol" panose="05050102010706020507" pitchFamily="18" charset="2"/>
              <a:buChar char=""/>
              <a:tabLst>
                <a:tab pos="457200" algn="l"/>
              </a:tabLst>
            </a:pPr>
            <a:r>
              <a:rPr lang="nb-NO" b="1" dirty="0">
                <a:solidFill>
                  <a:srgbClr val="333333"/>
                </a:solidFill>
                <a:latin typeface="Georgia" panose="02040502050405020303" pitchFamily="18" charset="0"/>
                <a:ea typeface="Times New Roman" panose="02020603050405020304" pitchFamily="18" charset="0"/>
                <a:cs typeface="Arial" panose="020B0604020202020204" pitchFamily="34" charset="0"/>
              </a:rPr>
              <a:t>De pengene man bruker på nyutvikling, er fokusert på kostnadsbesparelser heller enn å øke salg eller skape nye produkter eller forretningsområder</a:t>
            </a:r>
            <a:endParaRPr lang="nb-NO" sz="12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7604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1851" y="51269"/>
            <a:ext cx="6567246" cy="6736030"/>
          </a:xfrm>
          <a:prstGeom prst="rect">
            <a:avLst/>
          </a:prstGeom>
        </p:spPr>
      </p:pic>
    </p:spTree>
    <p:extLst>
      <p:ext uri="{BB962C8B-B14F-4D97-AF65-F5344CB8AC3E}">
        <p14:creationId xmlns:p14="http://schemas.microsoft.com/office/powerpoint/2010/main" val="654575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Håndskrift 7"/>
              <p14:cNvContentPartPr/>
              <p14:nvPr/>
            </p14:nvContentPartPr>
            <p14:xfrm>
              <a:off x="1691640" y="3452184"/>
              <a:ext cx="1526760" cy="41040"/>
            </p14:xfrm>
          </p:contentPart>
        </mc:Choice>
        <mc:Fallback xmlns="">
          <p:pic>
            <p:nvPicPr>
              <p:cNvPr id="8" name="Håndskrift 7"/>
              <p:cNvPicPr/>
              <p:nvPr/>
            </p:nvPicPr>
            <p:blipFill>
              <a:blip r:embed="rId3"/>
              <a:stretch>
                <a:fillRect/>
              </a:stretch>
            </p:blipFill>
            <p:spPr>
              <a:xfrm>
                <a:off x="1655640" y="3380184"/>
                <a:ext cx="1598760" cy="1850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Håndskrift 8"/>
              <p14:cNvContentPartPr/>
              <p14:nvPr/>
            </p14:nvContentPartPr>
            <p14:xfrm>
              <a:off x="1727784" y="3300624"/>
              <a:ext cx="360" cy="360"/>
            </p14:xfrm>
          </p:contentPart>
        </mc:Choice>
        <mc:Fallback xmlns="">
          <p:pic>
            <p:nvPicPr>
              <p:cNvPr id="9" name="Håndskrift 8"/>
              <p:cNvPicPr/>
              <p:nvPr/>
            </p:nvPicPr>
            <p:blipFill/>
            <p:spPr/>
          </p:pic>
        </mc:Fallback>
      </mc:AlternateContent>
      <mc:AlternateContent xmlns:mc="http://schemas.openxmlformats.org/markup-compatibility/2006" xmlns:p14="http://schemas.microsoft.com/office/powerpoint/2010/main">
        <mc:Choice Requires="p14">
          <p:contentPart p14:bwMode="auto" r:id="rId5">
            <p14:nvContentPartPr>
              <p14:cNvPr id="10" name="Håndskrift 9"/>
              <p14:cNvContentPartPr/>
              <p14:nvPr/>
            </p14:nvContentPartPr>
            <p14:xfrm>
              <a:off x="1727784" y="3300624"/>
              <a:ext cx="360" cy="360"/>
            </p14:xfrm>
          </p:contentPart>
        </mc:Choice>
        <mc:Fallback xmlns="">
          <p:pic>
            <p:nvPicPr>
              <p:cNvPr id="10" name="Håndskrift 9"/>
              <p:cNvPicPr/>
              <p:nvPr/>
            </p:nvPicPr>
            <p:blipFill/>
            <p:spPr/>
          </p:pic>
        </mc:Fallback>
      </mc:AlternateContent>
      <p:sp>
        <p:nvSpPr>
          <p:cNvPr id="15" name="Rektangel 14"/>
          <p:cNvSpPr/>
          <p:nvPr/>
        </p:nvSpPr>
        <p:spPr>
          <a:xfrm>
            <a:off x="365759" y="499609"/>
            <a:ext cx="11529391" cy="6686126"/>
          </a:xfrm>
          <a:prstGeom prst="rect">
            <a:avLst/>
          </a:prstGeom>
        </p:spPr>
        <p:txBody>
          <a:bodyPr wrap="square">
            <a:spAutoFit/>
          </a:bodyPr>
          <a:lstStyle/>
          <a:p>
            <a:pPr>
              <a:lnSpc>
                <a:spcPct val="107000"/>
              </a:lnSpc>
              <a:spcAft>
                <a:spcPts val="800"/>
              </a:spcAft>
            </a:pPr>
            <a:r>
              <a:rPr lang="nb-NO"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Professor Torger Reve ved Handelshøyskolen i Bergen:</a:t>
            </a:r>
          </a:p>
          <a:p>
            <a:pPr>
              <a:lnSpc>
                <a:spcPct val="107000"/>
              </a:lnSpc>
              <a:spcAft>
                <a:spcPts val="800"/>
              </a:spcAft>
            </a:pPr>
            <a:r>
              <a:rPr lang="nb-NO" sz="3600" b="1" u="sng"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Hvordan skal Norge bli attraktivt for kunnskapsbasert globalt næringsliv?</a:t>
            </a:r>
            <a:endParaRPr lang="nb-NO" sz="2000" u="sng"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800" b="1" dirty="0">
                <a:latin typeface="Times New Roman" panose="02020603050405020304" pitchFamily="18" charset="0"/>
                <a:ea typeface="Times New Roman" panose="02020603050405020304" pitchFamily="18" charset="0"/>
                <a:cs typeface="Times New Roman" panose="02020603050405020304" pitchFamily="18" charset="0"/>
              </a:rPr>
              <a:t>Å drive internasjonalt næringsliv fra et land med verdens høyeste kostnadsnivå er ikke for amatører. Det krever et kunnskapsinnhold i produkter og tjenester som er høyere enn våre konkurrentland, og det krever en omstillingstakt og en innovasjonsgrad i verdensklasse. Dette er ikke det bildet vi har av norsk næringsliv. Norske bedrifter må svare med å utvikle nye spissområder, lære raskere, bevege seg raskere og være bedre på gjennomføring enn konkurrentene. For å få til den omstillingen til et mer kunnskapsbasert næringsliv trengs en ny forståelse av de kunnskapsmessige og markedsmessige drivkreftene, og en ny kunnskapsbasert næringspolitikk. </a:t>
            </a:r>
            <a:endParaRPr lang="nb-NO" sz="16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5391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8749"/>
            <a:ext cx="4741761" cy="6691644"/>
          </a:xfrm>
          <a:prstGeom prst="rect">
            <a:avLst/>
          </a:prstGeom>
        </p:spPr>
      </p:pic>
      <p:sp>
        <p:nvSpPr>
          <p:cNvPr id="4" name="TekstSylinder 3"/>
          <p:cNvSpPr txBox="1"/>
          <p:nvPr/>
        </p:nvSpPr>
        <p:spPr>
          <a:xfrm>
            <a:off x="5058355" y="788504"/>
            <a:ext cx="7219784" cy="5693866"/>
          </a:xfrm>
          <a:prstGeom prst="rect">
            <a:avLst/>
          </a:prstGeom>
          <a:noFill/>
        </p:spPr>
        <p:txBody>
          <a:bodyPr wrap="square" rtlCol="0">
            <a:spAutoFit/>
          </a:bodyPr>
          <a:lstStyle/>
          <a:p>
            <a:r>
              <a:rPr lang="nb-NO" sz="2800" b="1" dirty="0"/>
              <a:t>Budskapet i denne boka, som i 1972 ble lagt fram av et internasjonalt team av forskere ved </a:t>
            </a:r>
            <a:r>
              <a:rPr lang="nb-NO" sz="2800" b="1" u="sng" dirty="0"/>
              <a:t>Massachusetts </a:t>
            </a:r>
            <a:r>
              <a:rPr lang="nb-NO" sz="2800" b="1" u="sng" dirty="0" err="1"/>
              <a:t>Institute</a:t>
            </a:r>
            <a:r>
              <a:rPr lang="nb-NO" sz="2800" b="1" u="sng" dirty="0"/>
              <a:t> </a:t>
            </a:r>
            <a:r>
              <a:rPr lang="nb-NO" sz="2800" b="1" u="sng" dirty="0" err="1"/>
              <a:t>of</a:t>
            </a:r>
            <a:r>
              <a:rPr lang="nb-NO" sz="2800" b="1" u="sng" dirty="0"/>
              <a:t> Technology</a:t>
            </a:r>
            <a:r>
              <a:rPr lang="nb-NO" sz="2800" b="1" dirty="0"/>
              <a:t> holder fortsatt i dag: Jordens naturressurser – med den naturen som vi alle lever i - sannsynligvis ikke kan tillate dagens tempo for økonomisk vekst og befolkningsøkning utover år 2100, selv med avansert teknologi. </a:t>
            </a:r>
          </a:p>
          <a:p>
            <a:r>
              <a:rPr lang="nb-NO" sz="2800" b="1" dirty="0"/>
              <a:t>Boken inneholder et budskap om håp: En kan skape et samfunn der en pålegger begrensninger på seg selv for produksjon av materielle goder som gir global likevekt med befolkning og ressursbruk.</a:t>
            </a:r>
          </a:p>
        </p:txBody>
      </p:sp>
    </p:spTree>
    <p:extLst>
      <p:ext uri="{BB962C8B-B14F-4D97-AF65-F5344CB8AC3E}">
        <p14:creationId xmlns:p14="http://schemas.microsoft.com/office/powerpoint/2010/main" val="3203417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2"/>
          <a:stretch>
            <a:fillRect/>
          </a:stretch>
        </p:blipFill>
        <p:spPr>
          <a:xfrm>
            <a:off x="3390283" y="894772"/>
            <a:ext cx="5411433" cy="5068455"/>
          </a:xfrm>
          <a:prstGeom prst="rect">
            <a:avLst/>
          </a:prstGeom>
        </p:spPr>
      </p:pic>
    </p:spTree>
    <p:extLst>
      <p:ext uri="{BB962C8B-B14F-4D97-AF65-F5344CB8AC3E}">
        <p14:creationId xmlns:p14="http://schemas.microsoft.com/office/powerpoint/2010/main" val="111682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638732" y="184615"/>
            <a:ext cx="11465780" cy="5601533"/>
          </a:xfrm>
          <a:prstGeom prst="rect">
            <a:avLst/>
          </a:prstGeom>
        </p:spPr>
        <p:txBody>
          <a:bodyPr wrap="square">
            <a:spAutoFit/>
          </a:bodyPr>
          <a:lstStyle/>
          <a:p>
            <a:r>
              <a:rPr lang="nb-NO" sz="4400" b="1" dirty="0"/>
              <a:t>Arbeidsledighet – uunngåelig? </a:t>
            </a:r>
          </a:p>
          <a:p>
            <a:r>
              <a:rPr lang="nb-NO" sz="4400" b="1" dirty="0"/>
              <a:t>Mulige løsninger:</a:t>
            </a:r>
          </a:p>
          <a:p>
            <a:pPr marL="571500" indent="-571500">
              <a:lnSpc>
                <a:spcPct val="200000"/>
              </a:lnSpc>
              <a:buFont typeface="Arial" panose="020B0604020202020204" pitchFamily="34" charset="0"/>
              <a:buChar char="•"/>
            </a:pPr>
            <a:r>
              <a:rPr lang="nb-NO" sz="3600" b="1" dirty="0">
                <a:solidFill>
                  <a:srgbClr val="C00000"/>
                </a:solidFill>
              </a:rPr>
              <a:t>Lavere pensjonsalder</a:t>
            </a:r>
          </a:p>
          <a:p>
            <a:pPr marL="571500" indent="-571500">
              <a:lnSpc>
                <a:spcPct val="200000"/>
              </a:lnSpc>
              <a:buFont typeface="Arial" panose="020B0604020202020204" pitchFamily="34" charset="0"/>
              <a:buChar char="•"/>
            </a:pPr>
            <a:r>
              <a:rPr lang="nb-NO" sz="3600" b="1" dirty="0">
                <a:solidFill>
                  <a:srgbClr val="C00000"/>
                </a:solidFill>
              </a:rPr>
              <a:t>Lengre ferier, k</a:t>
            </a:r>
            <a:r>
              <a:rPr lang="nb-NO" sz="3600" b="1" dirty="0">
                <a:solidFill>
                  <a:srgbClr val="C00000"/>
                </a:solidFill>
              </a:rPr>
              <a:t>ortere arbeidsuker</a:t>
            </a:r>
            <a:endParaRPr lang="nb-NO" sz="3600" b="1" dirty="0">
              <a:solidFill>
                <a:srgbClr val="C00000"/>
              </a:solidFill>
            </a:endParaRPr>
          </a:p>
          <a:p>
            <a:pPr marL="571500" indent="-571500">
              <a:lnSpc>
                <a:spcPct val="150000"/>
              </a:lnSpc>
              <a:buFont typeface="Arial" panose="020B0604020202020204" pitchFamily="34" charset="0"/>
              <a:buChar char="•"/>
            </a:pPr>
            <a:r>
              <a:rPr lang="nb-NO" sz="3600" b="1" dirty="0">
                <a:solidFill>
                  <a:srgbClr val="C00000"/>
                </a:solidFill>
              </a:rPr>
              <a:t>Skape meningsfylt tilværelse for de som er ledige</a:t>
            </a:r>
          </a:p>
          <a:p>
            <a:pPr marL="571500" indent="-571500">
              <a:lnSpc>
                <a:spcPct val="200000"/>
              </a:lnSpc>
              <a:buFont typeface="Arial" panose="020B0604020202020204" pitchFamily="34" charset="0"/>
              <a:buChar char="•"/>
            </a:pPr>
            <a:r>
              <a:rPr lang="nb-NO" sz="3600" b="1" dirty="0">
                <a:solidFill>
                  <a:srgbClr val="C00000"/>
                </a:solidFill>
              </a:rPr>
              <a:t>Borgerlønn</a:t>
            </a:r>
            <a:endParaRPr lang="nb-NO" sz="3200" b="1" dirty="0">
              <a:solidFill>
                <a:srgbClr val="C00000"/>
              </a:solidFill>
            </a:endParaRPr>
          </a:p>
        </p:txBody>
      </p:sp>
    </p:spTree>
    <p:extLst>
      <p:ext uri="{BB962C8B-B14F-4D97-AF65-F5344CB8AC3E}">
        <p14:creationId xmlns:p14="http://schemas.microsoft.com/office/powerpoint/2010/main" val="3898774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p:cNvSpPr/>
          <p:nvPr/>
        </p:nvSpPr>
        <p:spPr>
          <a:xfrm>
            <a:off x="270344" y="2218414"/>
            <a:ext cx="11473733" cy="4051622"/>
          </a:xfrm>
          <a:prstGeom prst="rect">
            <a:avLst/>
          </a:prstGeom>
        </p:spPr>
        <p:txBody>
          <a:bodyPr wrap="square">
            <a:spAutoFit/>
          </a:bodyPr>
          <a:lstStyle/>
          <a:p>
            <a:pPr>
              <a:lnSpc>
                <a:spcPct val="107000"/>
              </a:lnSpc>
              <a:spcAft>
                <a:spcPts val="800"/>
              </a:spcAft>
            </a:pPr>
            <a:r>
              <a:rPr lang="nb-NO" sz="2800" b="1" dirty="0">
                <a:latin typeface="Source Sans Pro"/>
                <a:ea typeface="Times New Roman" panose="02020603050405020304" pitchFamily="18" charset="0"/>
                <a:cs typeface="Times New Roman" panose="02020603050405020304" pitchFamily="18" charset="0"/>
              </a:rPr>
              <a:t>Borgerlønn BIEN Norge er en partipolitisk uavhengig interesseorganisasjon stiftet for å fremme borgerlønn og være et nettverk for å forbinde dem som er interessert i borgerlønn.</a:t>
            </a:r>
            <a:endParaRPr lang="nb-NO"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800" dirty="0">
                <a:latin typeface="Source Sans Pro"/>
                <a:ea typeface="Times New Roman" panose="02020603050405020304" pitchFamily="18" charset="0"/>
                <a:cs typeface="Times New Roman" panose="02020603050405020304" pitchFamily="18" charset="0"/>
              </a:rPr>
              <a:t>Vi fremmer borgerlønn slik den er definert av UBIE (</a:t>
            </a:r>
            <a:r>
              <a:rPr lang="nb-NO" sz="2800" dirty="0" err="1">
                <a:latin typeface="Source Sans Pro"/>
                <a:ea typeface="Times New Roman" panose="02020603050405020304" pitchFamily="18" charset="0"/>
                <a:cs typeface="Times New Roman" panose="02020603050405020304" pitchFamily="18" charset="0"/>
              </a:rPr>
              <a:t>Unconditional</a:t>
            </a:r>
            <a:r>
              <a:rPr lang="nb-NO" sz="2800" dirty="0">
                <a:latin typeface="Source Sans Pro"/>
                <a:ea typeface="Times New Roman" panose="02020603050405020304" pitchFamily="18" charset="0"/>
                <a:cs typeface="Times New Roman" panose="02020603050405020304" pitchFamily="18" charset="0"/>
              </a:rPr>
              <a:t> Basic Income Europe), en grunninntekt som er universell, individuell, ubetinget og høy nok til å kunne leve et verdig liv.</a:t>
            </a:r>
            <a:endParaRPr lang="nb-NO"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800" dirty="0">
                <a:latin typeface="Source Sans Pro"/>
                <a:ea typeface="Times New Roman" panose="02020603050405020304" pitchFamily="18" charset="0"/>
                <a:cs typeface="Times New Roman" panose="02020603050405020304" pitchFamily="18" charset="0"/>
              </a:rPr>
              <a:t>Borgerlønn BIEN Norge er tilknyttet den internasjonale paraplyorganisasjonen </a:t>
            </a:r>
            <a:r>
              <a:rPr lang="nb-NO" sz="3200" dirty="0">
                <a:solidFill>
                  <a:srgbClr val="8563A5"/>
                </a:solidFill>
                <a:latin typeface="Times New Roman" panose="02020603050405020304" pitchFamily="18" charset="0"/>
                <a:ea typeface="Times New Roman" panose="02020603050405020304" pitchFamily="18" charset="0"/>
                <a:cs typeface="Times New Roman" panose="02020603050405020304" pitchFamily="18" charset="0"/>
                <a:hlinkClick r:id="rId2"/>
              </a:rPr>
              <a:t>Basic Income Earth Network (BIEN)</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kstSylinder 8"/>
          <p:cNvSpPr txBox="1"/>
          <p:nvPr/>
        </p:nvSpPr>
        <p:spPr>
          <a:xfrm>
            <a:off x="3048000" y="262393"/>
            <a:ext cx="3742414" cy="1232453"/>
          </a:xfrm>
          <a:prstGeom prst="rect">
            <a:avLst/>
          </a:prstGeom>
          <a:noFill/>
        </p:spPr>
        <p:txBody>
          <a:bodyPr wrap="square" rtlCol="0">
            <a:spAutoFit/>
          </a:bodyPr>
          <a:lstStyle/>
          <a:p>
            <a:endParaRPr lang="nb-NO" dirty="0"/>
          </a:p>
        </p:txBody>
      </p:sp>
      <p:pic>
        <p:nvPicPr>
          <p:cNvPr id="10" name="Bild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1403" y="139952"/>
            <a:ext cx="4538325" cy="1879679"/>
          </a:xfrm>
          <a:prstGeom prst="rect">
            <a:avLst/>
          </a:prstGeom>
        </p:spPr>
      </p:pic>
    </p:spTree>
    <p:extLst>
      <p:ext uri="{BB962C8B-B14F-4D97-AF65-F5344CB8AC3E}">
        <p14:creationId xmlns:p14="http://schemas.microsoft.com/office/powerpoint/2010/main" val="1283214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238539" y="95415"/>
            <a:ext cx="11704319" cy="6124754"/>
          </a:xfrm>
          <a:prstGeom prst="rect">
            <a:avLst/>
          </a:prstGeom>
          <a:noFill/>
        </p:spPr>
        <p:txBody>
          <a:bodyPr wrap="square" rtlCol="0">
            <a:spAutoFit/>
          </a:bodyPr>
          <a:lstStyle/>
          <a:p>
            <a:r>
              <a:rPr lang="nb-NO" sz="2800" b="1" dirty="0">
                <a:solidFill>
                  <a:srgbClr val="FF0000"/>
                </a:solidFill>
              </a:rPr>
              <a:t>Fremtidige utfordringer:</a:t>
            </a:r>
          </a:p>
          <a:p>
            <a:r>
              <a:rPr lang="nb-NO" sz="2800" b="1" dirty="0"/>
              <a:t>Mens det altså ikke mangler på gode argumenter opp igjennom historien, ser vi i dag mot en fremtid der </a:t>
            </a:r>
            <a:r>
              <a:rPr lang="nb-NO" sz="2800" b="1" u="sng" dirty="0"/>
              <a:t>borgerlønnen virker nærmest uunngåelig</a:t>
            </a:r>
            <a:r>
              <a:rPr lang="nb-NO" sz="2800" b="1" dirty="0"/>
              <a:t>. Vi står på randen av en teknologisk revolusjon innen automatisering, som vil føre til at store deler av dagens jobber vil forsvinne i løpet av de neste par tiårene. I tillegg har vekstøkonomien vi stadig tviholder på, som krever stadig mer produksjon og forbruk, ført oss til randen av en global klimakatastrofe intet menneske i historien har sett maken til. </a:t>
            </a:r>
            <a:r>
              <a:rPr lang="nb-NO" sz="2800" b="1" dirty="0">
                <a:highlight>
                  <a:srgbClr val="FFFF00"/>
                </a:highlight>
              </a:rPr>
              <a:t>Vi er altså nødt til å forbruke og produsere betydelig mindre, samtidig som produksjonseffektiviteten øker dramatisk.</a:t>
            </a:r>
          </a:p>
          <a:p>
            <a:r>
              <a:rPr lang="nb-NO" sz="2800" b="1" dirty="0">
                <a:highlight>
                  <a:srgbClr val="FFFF00"/>
                </a:highlight>
              </a:rPr>
              <a:t>Om vi ønsker å unngå en arbeidsledighet vi ikke har sett maken til siden arbeidsledigheten ble oppfunnet, må vi ta et av to valg: Vi kan enten finne opp tullejobber som gjør oss fortjent til en levelig inntekt, eller vi kan innføre borgerlønn.</a:t>
            </a:r>
          </a:p>
        </p:txBody>
      </p:sp>
    </p:spTree>
    <p:extLst>
      <p:ext uri="{BB962C8B-B14F-4D97-AF65-F5344CB8AC3E}">
        <p14:creationId xmlns:p14="http://schemas.microsoft.com/office/powerpoint/2010/main" val="3538779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a:stretch>
            <a:fillRect/>
          </a:stretch>
        </p:blipFill>
        <p:spPr>
          <a:xfrm>
            <a:off x="1335024" y="1097280"/>
            <a:ext cx="9212565" cy="5683571"/>
          </a:xfrm>
          <a:prstGeom prst="rect">
            <a:avLst/>
          </a:prstGeom>
        </p:spPr>
      </p:pic>
      <p:sp>
        <p:nvSpPr>
          <p:cNvPr id="3" name="TekstSylinder 2"/>
          <p:cNvSpPr txBox="1"/>
          <p:nvPr/>
        </p:nvSpPr>
        <p:spPr>
          <a:xfrm>
            <a:off x="1197864" y="356616"/>
            <a:ext cx="6217920" cy="461665"/>
          </a:xfrm>
          <a:prstGeom prst="rect">
            <a:avLst/>
          </a:prstGeom>
          <a:noFill/>
        </p:spPr>
        <p:txBody>
          <a:bodyPr wrap="square" rtlCol="0">
            <a:spAutoFit/>
          </a:bodyPr>
          <a:lstStyle/>
          <a:p>
            <a:r>
              <a:rPr lang="nb-NO" sz="2400" b="1" dirty="0"/>
              <a:t>Dagbladet i august 2016:</a:t>
            </a:r>
          </a:p>
        </p:txBody>
      </p:sp>
    </p:spTree>
    <p:extLst>
      <p:ext uri="{BB962C8B-B14F-4D97-AF65-F5344CB8AC3E}">
        <p14:creationId xmlns:p14="http://schemas.microsoft.com/office/powerpoint/2010/main" val="3913955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379380" y="341907"/>
            <a:ext cx="11653736" cy="6771084"/>
          </a:xfrm>
          <a:prstGeom prst="rect">
            <a:avLst/>
          </a:prstGeom>
          <a:noFill/>
        </p:spPr>
        <p:txBody>
          <a:bodyPr wrap="square" rtlCol="0">
            <a:spAutoFit/>
          </a:bodyPr>
          <a:lstStyle/>
          <a:p>
            <a:r>
              <a:rPr lang="nb-NO" sz="3200" b="1" dirty="0">
                <a:solidFill>
                  <a:srgbClr val="C00000"/>
                </a:solidFill>
              </a:rPr>
              <a:t>Konklusjoner</a:t>
            </a:r>
          </a:p>
          <a:p>
            <a:pPr marL="514350" indent="-514350">
              <a:buFont typeface="+mj-lt"/>
              <a:buAutoNum type="arabicPeriod"/>
            </a:pPr>
            <a:r>
              <a:rPr lang="nb-NO" sz="2800" b="1" dirty="0"/>
              <a:t>Norsk økonomi er i bedring etter den harde nedturen i oljeinntektene. Fastlands-økonomien har tatt seg gradvis opp og sysselsettingen vil holde seg godt oppe. </a:t>
            </a:r>
          </a:p>
          <a:p>
            <a:pPr marL="514350" indent="-514350">
              <a:buFont typeface="+mj-lt"/>
              <a:buAutoNum type="arabicPeriod"/>
            </a:pPr>
            <a:r>
              <a:rPr lang="nb-NO" sz="2800" b="1" dirty="0"/>
              <a:t>Svakere krone grunnet høyere inflasjon i Norge hjelper norsk eksportindustri. Lav rente hjelper også næringslivet, men «prisen» er høye boligpriser.</a:t>
            </a:r>
          </a:p>
          <a:p>
            <a:pPr marL="514350" indent="-514350">
              <a:buFont typeface="+mj-lt"/>
              <a:buAutoNum type="arabicPeriod"/>
            </a:pPr>
            <a:r>
              <a:rPr lang="nb-NO" sz="2800" b="1" dirty="0">
                <a:solidFill>
                  <a:srgbClr val="FF0000"/>
                </a:solidFill>
              </a:rPr>
              <a:t>Fortsatt vekst er sterkt betinget av at norsk næringsliv holde tritt med andre land teknologisk, administrativt, organisatorisk, markedsmessig, m.m.. Den er også betinget av at forbruket av varer stiger tilsvarende.</a:t>
            </a:r>
          </a:p>
          <a:p>
            <a:pPr marL="514350" indent="-514350">
              <a:buFont typeface="+mj-lt"/>
              <a:buAutoNum type="arabicPeriod"/>
            </a:pPr>
            <a:r>
              <a:rPr lang="nb-NO" sz="2800" b="1" dirty="0"/>
              <a:t>Hensynet til miljø herunder kontroll av klimaet vil tvinge næringslivet over på andre «grønne»  løsninger, og vi må godta andre forbruksmønstre med mindre kasting, mer gjenvinning og lengre levetid for bruksgjenstander. Og kanskje mindre privat forbruk totalt sett.</a:t>
            </a:r>
          </a:p>
          <a:p>
            <a:pPr marL="514350" indent="-514350">
              <a:buFont typeface="+mj-lt"/>
              <a:buAutoNum type="arabicPeriod"/>
            </a:pPr>
            <a:endParaRPr lang="nb-NO" sz="2000" b="1" dirty="0"/>
          </a:p>
          <a:p>
            <a:pPr marL="285750" indent="-285750">
              <a:buFont typeface="Arial" panose="020B0604020202020204" pitchFamily="34" charset="0"/>
              <a:buChar char="•"/>
            </a:pPr>
            <a:endParaRPr lang="nb-NO" dirty="0"/>
          </a:p>
        </p:txBody>
      </p:sp>
    </p:spTree>
    <p:extLst>
      <p:ext uri="{BB962C8B-B14F-4D97-AF65-F5344CB8AC3E}">
        <p14:creationId xmlns:p14="http://schemas.microsoft.com/office/powerpoint/2010/main" val="1794797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291830" y="820795"/>
            <a:ext cx="11721830" cy="6124754"/>
          </a:xfrm>
          <a:prstGeom prst="rect">
            <a:avLst/>
          </a:prstGeom>
          <a:noFill/>
        </p:spPr>
        <p:txBody>
          <a:bodyPr wrap="square" rtlCol="0">
            <a:spAutoFit/>
          </a:bodyPr>
          <a:lstStyle/>
          <a:p>
            <a:pPr marL="514350" indent="-514350">
              <a:buFont typeface="+mj-lt"/>
              <a:buAutoNum type="arabicPeriod" startAt="5"/>
            </a:pPr>
            <a:r>
              <a:rPr lang="nb-NO" sz="2800" b="1" dirty="0"/>
              <a:t>Svakhetstegn ved norsk økonomi er lavere vekst i investeringene enn bl.a. i Sverige og Tyskland, men høyere enn i Danmark. Vi nytter mindre til forskning enn våre naboland. Vi må nytte penger fra Oljefondet for å holde oppe veksten i økonomien så langt. De høye boligprisene er en risiko. Å bli trukket med i dragsuget av internasjonale finanskriser er en fare. De nevnte spørsmål  skaffer en viss nervøsitet for hva som vil skje framover.</a:t>
            </a:r>
          </a:p>
          <a:p>
            <a:pPr marL="514350" indent="-514350">
              <a:buFont typeface="+mj-lt"/>
              <a:buAutoNum type="arabicPeriod" startAt="5"/>
            </a:pPr>
            <a:r>
              <a:rPr lang="nb-NO" sz="2800" b="1" dirty="0"/>
              <a:t>Alle land ønsker å ha best mulig sysselsetting, og at vi aller helst kan heve aldersgrensen for pensjon. Dermed får vi full utnyttelse av landets arbeidsressurser som styrker grunnlaget for økt vekst.</a:t>
            </a:r>
          </a:p>
          <a:p>
            <a:pPr marL="514350" indent="-514350">
              <a:buFont typeface="+mj-lt"/>
              <a:buAutoNum type="arabicPeriod" startAt="5"/>
            </a:pPr>
            <a:r>
              <a:rPr lang="nb-NO" sz="2800" b="1" dirty="0"/>
              <a:t>Til sist er tatt med den situasjon  - vi aller helst ikke vil ha -  at det blir større arbeidsledighet. Da kan situasjon bli at </a:t>
            </a:r>
            <a:r>
              <a:rPr lang="nb-NO" sz="2800" b="1" dirty="0"/>
              <a:t>pensjonsalderen må senkes, feriene gjøres lengre og at arbeidsuka</a:t>
            </a:r>
            <a:r>
              <a:rPr lang="nb-NO" sz="2800" b="1" dirty="0"/>
              <a:t> gjøres kortere. I en slik situasjon er det noen som mener vi må ty til borgerlønn, som i dag er et sterkt kontroversielt  spørsmål. </a:t>
            </a:r>
          </a:p>
        </p:txBody>
      </p:sp>
    </p:spTree>
    <p:extLst>
      <p:ext uri="{BB962C8B-B14F-4D97-AF65-F5344CB8AC3E}">
        <p14:creationId xmlns:p14="http://schemas.microsoft.com/office/powerpoint/2010/main" val="238940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755009" y="466928"/>
            <a:ext cx="4320330" cy="5632311"/>
          </a:xfrm>
          <a:prstGeom prst="rect">
            <a:avLst/>
          </a:prstGeom>
          <a:solidFill>
            <a:srgbClr val="00FFCC">
              <a:alpha val="50196"/>
            </a:srgbClr>
          </a:solidFill>
        </p:spPr>
        <p:txBody>
          <a:bodyPr wrap="square" rtlCol="0">
            <a:spAutoFit/>
          </a:bodyPr>
          <a:lstStyle/>
          <a:p>
            <a:r>
              <a:rPr lang="nb-NO" sz="2400" b="1" u="sng" dirty="0"/>
              <a:t>Nasjonalregnskapet</a:t>
            </a:r>
          </a:p>
          <a:p>
            <a:r>
              <a:rPr lang="nb-NO" sz="2000" b="1" u="sng" dirty="0"/>
              <a:t>Brutto nasjonal produkt </a:t>
            </a:r>
            <a:r>
              <a:rPr lang="nb-NO" sz="2000" b="1" dirty="0"/>
              <a:t>tilsvarer hva «bedriften Norge» har i inntekter fra</a:t>
            </a:r>
            <a:r>
              <a:rPr lang="nb-NO" sz="1600" dirty="0"/>
              <a:t>: </a:t>
            </a:r>
          </a:p>
          <a:p>
            <a:pPr marL="285750" indent="-285750">
              <a:buFont typeface="Arial" panose="020B0604020202020204" pitchFamily="34" charset="0"/>
              <a:buChar char="•"/>
            </a:pPr>
            <a:r>
              <a:rPr lang="nb-NO" sz="2000" b="1" dirty="0"/>
              <a:t>alle næringer, </a:t>
            </a:r>
          </a:p>
          <a:p>
            <a:pPr marL="285750" indent="-285750">
              <a:buFont typeface="Arial" panose="020B0604020202020204" pitchFamily="34" charset="0"/>
              <a:buChar char="•"/>
            </a:pPr>
            <a:r>
              <a:rPr lang="nb-NO" sz="2000" b="1" dirty="0"/>
              <a:t>oljevirksomhet, kraft og vannforsyning,</a:t>
            </a:r>
          </a:p>
          <a:p>
            <a:pPr marL="285750" indent="-285750">
              <a:buFont typeface="Arial" panose="020B0604020202020204" pitchFamily="34" charset="0"/>
              <a:buChar char="•"/>
            </a:pPr>
            <a:r>
              <a:rPr lang="nb-NO" sz="2000" b="1" dirty="0"/>
              <a:t>bygg- og anleggsvirksomhet, </a:t>
            </a:r>
          </a:p>
          <a:p>
            <a:pPr marL="285750" indent="-285750">
              <a:buFont typeface="Arial" panose="020B0604020202020204" pitchFamily="34" charset="0"/>
              <a:buChar char="•"/>
            </a:pPr>
            <a:r>
              <a:rPr lang="nb-NO" sz="2000" b="1" dirty="0"/>
              <a:t>varehandel, </a:t>
            </a:r>
          </a:p>
          <a:p>
            <a:pPr marL="285750" indent="-285750">
              <a:buFont typeface="Arial" panose="020B0604020202020204" pitchFamily="34" charset="0"/>
              <a:buChar char="•"/>
            </a:pPr>
            <a:r>
              <a:rPr lang="nb-NO" sz="2000" b="1" dirty="0"/>
              <a:t>hotell og restaurantdrift, </a:t>
            </a:r>
          </a:p>
          <a:p>
            <a:pPr marL="285750" indent="-285750">
              <a:buFont typeface="Arial" panose="020B0604020202020204" pitchFamily="34" charset="0"/>
              <a:buChar char="•"/>
            </a:pPr>
            <a:r>
              <a:rPr lang="nb-NO" sz="2000" b="1" dirty="0"/>
              <a:t>sjøfart, samferdsel, </a:t>
            </a:r>
          </a:p>
          <a:p>
            <a:pPr marL="285750" indent="-285750">
              <a:buFont typeface="Arial" panose="020B0604020202020204" pitchFamily="34" charset="0"/>
              <a:buChar char="•"/>
            </a:pPr>
            <a:r>
              <a:rPr lang="nb-NO" sz="2000" b="1" dirty="0"/>
              <a:t>bank- og forsikringsvirksomhet,</a:t>
            </a:r>
          </a:p>
          <a:p>
            <a:pPr marL="285750" indent="-285750">
              <a:buFont typeface="Arial" panose="020B0604020202020204" pitchFamily="34" charset="0"/>
              <a:buChar char="•"/>
            </a:pPr>
            <a:r>
              <a:rPr lang="nb-NO" sz="2000" b="1" dirty="0"/>
              <a:t>eiendomsdrift, </a:t>
            </a:r>
          </a:p>
          <a:p>
            <a:pPr marL="285750" indent="-285750">
              <a:buFont typeface="Arial" panose="020B0604020202020204" pitchFamily="34" charset="0"/>
              <a:buChar char="•"/>
            </a:pPr>
            <a:r>
              <a:rPr lang="nb-NO" sz="2000" b="1" dirty="0"/>
              <a:t>forretningsmessig tjenesteyting, </a:t>
            </a:r>
          </a:p>
          <a:p>
            <a:pPr marL="285750" indent="-285750">
              <a:buFont typeface="Arial" panose="020B0604020202020204" pitchFamily="34" charset="0"/>
              <a:buChar char="•"/>
            </a:pPr>
            <a:r>
              <a:rPr lang="nb-NO" sz="2000" b="1" dirty="0"/>
              <a:t>offentlig, sosial og privat tjenesteyting</a:t>
            </a:r>
          </a:p>
          <a:p>
            <a:pPr marL="285750" indent="-285750">
              <a:buFont typeface="Arial" panose="020B0604020202020204" pitchFamily="34" charset="0"/>
              <a:buChar char="•"/>
            </a:pPr>
            <a:r>
              <a:rPr lang="nb-NO" sz="2000" b="1" dirty="0"/>
              <a:t>Kapitalslitet</a:t>
            </a:r>
          </a:p>
          <a:p>
            <a:r>
              <a:rPr lang="nb-NO" b="1" dirty="0">
                <a:solidFill>
                  <a:srgbClr val="C00000"/>
                </a:solidFill>
              </a:rPr>
              <a:t>= 3117 milliarder,    Fastlands-Norge: </a:t>
            </a:r>
          </a:p>
          <a:p>
            <a:r>
              <a:rPr lang="nb-NO" b="1" dirty="0">
                <a:solidFill>
                  <a:srgbClr val="C00000"/>
                </a:solidFill>
              </a:rPr>
              <a:t>   2620 milliarder   </a:t>
            </a:r>
            <a:r>
              <a:rPr lang="nb-NO" dirty="0">
                <a:solidFill>
                  <a:srgbClr val="C00000"/>
                </a:solidFill>
              </a:rPr>
              <a:t>(2015 tall)</a:t>
            </a:r>
            <a:endParaRPr lang="nb-NO" b="1" dirty="0">
              <a:solidFill>
                <a:srgbClr val="C00000"/>
              </a:solidFill>
            </a:endParaRPr>
          </a:p>
        </p:txBody>
      </p:sp>
      <p:sp>
        <p:nvSpPr>
          <p:cNvPr id="4" name="TekstSylinder 3"/>
          <p:cNvSpPr txBox="1"/>
          <p:nvPr/>
        </p:nvSpPr>
        <p:spPr>
          <a:xfrm>
            <a:off x="5719864" y="466928"/>
            <a:ext cx="5731108" cy="6177997"/>
          </a:xfrm>
          <a:prstGeom prst="rect">
            <a:avLst/>
          </a:prstGeom>
          <a:solidFill>
            <a:srgbClr val="FFFF66">
              <a:alpha val="49804"/>
            </a:srgbClr>
          </a:solidFill>
        </p:spPr>
        <p:txBody>
          <a:bodyPr wrap="square" rtlCol="0">
            <a:spAutoFit/>
          </a:bodyPr>
          <a:lstStyle/>
          <a:p>
            <a:r>
              <a:rPr lang="nb-NO" sz="2400" b="1" u="sng" dirty="0"/>
              <a:t>Statsbudsjettet</a:t>
            </a:r>
            <a:r>
              <a:rPr lang="nb-NO" sz="2400" b="1" dirty="0"/>
              <a:t> tilsvarer hva Staten har av </a:t>
            </a:r>
          </a:p>
          <a:p>
            <a:r>
              <a:rPr lang="nb-NO" sz="2000" b="1" u="sng" dirty="0"/>
              <a:t>inntekter</a:t>
            </a:r>
            <a:r>
              <a:rPr lang="nb-NO" sz="2000" b="1" dirty="0"/>
              <a:t> fra: </a:t>
            </a:r>
          </a:p>
          <a:p>
            <a:pPr marL="285750" indent="-285750">
              <a:buFont typeface="Arial" panose="020B0604020202020204" pitchFamily="34" charset="0"/>
              <a:buChar char="•"/>
            </a:pPr>
            <a:r>
              <a:rPr lang="nb-NO" sz="2000" b="1" dirty="0"/>
              <a:t>Skatter på inntekt og formue</a:t>
            </a:r>
          </a:p>
          <a:p>
            <a:pPr marL="285750" indent="-285750">
              <a:buFont typeface="Arial" panose="020B0604020202020204" pitchFamily="34" charset="0"/>
              <a:buChar char="•"/>
            </a:pPr>
            <a:r>
              <a:rPr lang="nb-NO" sz="2000" b="1" dirty="0"/>
              <a:t>Arbeidsgiver- og trygdeavgift</a:t>
            </a:r>
          </a:p>
          <a:p>
            <a:pPr marL="285750" indent="-285750">
              <a:buFont typeface="Arial" panose="020B0604020202020204" pitchFamily="34" charset="0"/>
              <a:buChar char="•"/>
            </a:pPr>
            <a:r>
              <a:rPr lang="nb-NO" sz="2000" b="1" dirty="0"/>
              <a:t>Merverdiavgift</a:t>
            </a:r>
          </a:p>
          <a:p>
            <a:pPr marL="285750" indent="-285750">
              <a:buFont typeface="Arial" panose="020B0604020202020204" pitchFamily="34" charset="0"/>
              <a:buChar char="•"/>
            </a:pPr>
            <a:r>
              <a:rPr lang="nb-NO" sz="2000" b="1" dirty="0"/>
              <a:t>Petroleums inntekter   </a:t>
            </a:r>
            <a:r>
              <a:rPr lang="nb-NO" sz="2000" b="1" dirty="0">
                <a:solidFill>
                  <a:srgbClr val="C00000"/>
                </a:solidFill>
              </a:rPr>
              <a:t>(164)</a:t>
            </a:r>
          </a:p>
          <a:p>
            <a:pPr marL="285750" indent="-285750">
              <a:buFont typeface="Arial" panose="020B0604020202020204" pitchFamily="34" charset="0"/>
              <a:buChar char="•"/>
            </a:pPr>
            <a:r>
              <a:rPr lang="nb-NO" sz="2000" b="1" dirty="0"/>
              <a:t>Andre inntekter</a:t>
            </a:r>
          </a:p>
          <a:p>
            <a:r>
              <a:rPr lang="nb-NO" dirty="0"/>
              <a:t>     </a:t>
            </a:r>
            <a:r>
              <a:rPr lang="nb-NO" b="1" dirty="0">
                <a:solidFill>
                  <a:srgbClr val="C00000"/>
                </a:solidFill>
              </a:rPr>
              <a:t>= i alt 1180 milliarder</a:t>
            </a:r>
          </a:p>
          <a:p>
            <a:r>
              <a:rPr lang="nb-NO" sz="2000" b="1" dirty="0"/>
              <a:t>Fratrukket </a:t>
            </a:r>
            <a:r>
              <a:rPr lang="nb-NO" sz="2000" b="1" u="sng" dirty="0"/>
              <a:t>utgifter</a:t>
            </a:r>
            <a:r>
              <a:rPr lang="nb-NO" sz="2000" b="1" dirty="0"/>
              <a:t> til:</a:t>
            </a:r>
          </a:p>
          <a:p>
            <a:pPr marL="285750" indent="-285750">
              <a:buFont typeface="Arial" panose="020B0604020202020204" pitchFamily="34" charset="0"/>
              <a:buChar char="•"/>
            </a:pPr>
            <a:r>
              <a:rPr lang="nb-NO" sz="2000" b="1" dirty="0"/>
              <a:t>Folketrygden</a:t>
            </a:r>
          </a:p>
          <a:p>
            <a:pPr marL="285750" indent="-285750">
              <a:buFont typeface="Arial" panose="020B0604020202020204" pitchFamily="34" charset="0"/>
              <a:buChar char="•"/>
            </a:pPr>
            <a:r>
              <a:rPr lang="nb-NO" sz="2000" b="1" dirty="0"/>
              <a:t>Rammetilskudd til kommuner/fylkeskommuner</a:t>
            </a:r>
          </a:p>
          <a:p>
            <a:pPr marL="285750" indent="-285750">
              <a:buFont typeface="Arial" panose="020B0604020202020204" pitchFamily="34" charset="0"/>
              <a:buChar char="•"/>
            </a:pPr>
            <a:r>
              <a:rPr lang="nb-NO" sz="2000" b="1" dirty="0"/>
              <a:t>Regionale helsetiltak</a:t>
            </a:r>
          </a:p>
          <a:p>
            <a:pPr marL="285750" indent="-285750">
              <a:buFont typeface="Arial" panose="020B0604020202020204" pitchFamily="34" charset="0"/>
              <a:buChar char="•"/>
            </a:pPr>
            <a:r>
              <a:rPr lang="nb-NO" sz="2000" b="1" dirty="0"/>
              <a:t>Transport og kommunikasjon</a:t>
            </a:r>
          </a:p>
          <a:p>
            <a:pPr marL="285750" indent="-285750">
              <a:buFont typeface="Arial" panose="020B0604020202020204" pitchFamily="34" charset="0"/>
              <a:buChar char="•"/>
            </a:pPr>
            <a:r>
              <a:rPr lang="nb-NO" sz="2000" b="1" dirty="0"/>
              <a:t>Forsvaret</a:t>
            </a:r>
          </a:p>
          <a:p>
            <a:pPr marL="285750" indent="-285750">
              <a:buFont typeface="Arial" panose="020B0604020202020204" pitchFamily="34" charset="0"/>
              <a:buChar char="•"/>
            </a:pPr>
            <a:r>
              <a:rPr lang="nb-NO" sz="2000" b="1" dirty="0"/>
              <a:t>Høyere utdanning</a:t>
            </a:r>
          </a:p>
          <a:p>
            <a:pPr marL="285750" indent="-285750">
              <a:buFont typeface="Arial" panose="020B0604020202020204" pitchFamily="34" charset="0"/>
              <a:buChar char="•"/>
            </a:pPr>
            <a:r>
              <a:rPr lang="nb-NO" sz="2000" b="1" dirty="0"/>
              <a:t>Petroleumsutgifter    </a:t>
            </a:r>
            <a:r>
              <a:rPr lang="nb-NO" sz="2000" b="1" dirty="0">
                <a:solidFill>
                  <a:srgbClr val="C00000"/>
                </a:solidFill>
              </a:rPr>
              <a:t>(26)</a:t>
            </a:r>
          </a:p>
          <a:p>
            <a:pPr marL="285750" indent="-285750">
              <a:buFont typeface="Arial" panose="020B0604020202020204" pitchFamily="34" charset="0"/>
              <a:buChar char="•"/>
            </a:pPr>
            <a:r>
              <a:rPr lang="nb-NO" sz="2000" b="1" dirty="0"/>
              <a:t>Andre utgifter</a:t>
            </a:r>
          </a:p>
          <a:p>
            <a:r>
              <a:rPr lang="nb-NO" b="1" dirty="0">
                <a:solidFill>
                  <a:srgbClr val="C00000"/>
                </a:solidFill>
              </a:rPr>
              <a:t>      = i alt 1301 milliarder</a:t>
            </a:r>
          </a:p>
          <a:p>
            <a:r>
              <a:rPr lang="nb-NO" sz="2000" b="1" dirty="0"/>
              <a:t>= </a:t>
            </a:r>
            <a:r>
              <a:rPr lang="nb-NO" sz="2000" b="1" u="sng" dirty="0"/>
              <a:t>Overskudd</a:t>
            </a:r>
            <a:r>
              <a:rPr lang="nb-NO" sz="2000" b="1" dirty="0"/>
              <a:t> på Statsbudsjettet =  </a:t>
            </a:r>
            <a:r>
              <a:rPr lang="nb-NO" sz="2000" b="1" dirty="0">
                <a:solidFill>
                  <a:srgbClr val="C00000"/>
                </a:solidFill>
              </a:rPr>
              <a:t>÷121 milliarder</a:t>
            </a:r>
          </a:p>
          <a:p>
            <a:r>
              <a:rPr lang="nb-NO" dirty="0"/>
              <a:t>    Som dekkes med trekk på oljefondets grunnkapital</a:t>
            </a:r>
          </a:p>
        </p:txBody>
      </p:sp>
    </p:spTree>
    <p:extLst>
      <p:ext uri="{BB962C8B-B14F-4D97-AF65-F5344CB8AC3E}">
        <p14:creationId xmlns:p14="http://schemas.microsoft.com/office/powerpoint/2010/main" val="216728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 7"/>
          <p:cNvGraphicFramePr>
            <a:graphicFrameLocks noGrp="1"/>
          </p:cNvGraphicFramePr>
          <p:nvPr>
            <p:extLst>
              <p:ext uri="{D42A27DB-BD31-4B8C-83A1-F6EECF244321}">
                <p14:modId xmlns:p14="http://schemas.microsoft.com/office/powerpoint/2010/main" val="2482681660"/>
              </p:ext>
            </p:extLst>
          </p:nvPr>
        </p:nvGraphicFramePr>
        <p:xfrm>
          <a:off x="539497" y="1353316"/>
          <a:ext cx="10844783" cy="4982169"/>
        </p:xfrm>
        <a:graphic>
          <a:graphicData uri="http://schemas.openxmlformats.org/drawingml/2006/table">
            <a:tbl>
              <a:tblPr firstRow="1" firstCol="1" bandRow="1"/>
              <a:tblGrid>
                <a:gridCol w="4889910">
                  <a:extLst>
                    <a:ext uri="{9D8B030D-6E8A-4147-A177-3AD203B41FA5}">
                      <a16:colId xmlns:a16="http://schemas.microsoft.com/office/drawing/2014/main" val="1825514618"/>
                    </a:ext>
                  </a:extLst>
                </a:gridCol>
                <a:gridCol w="1486619">
                  <a:extLst>
                    <a:ext uri="{9D8B030D-6E8A-4147-A177-3AD203B41FA5}">
                      <a16:colId xmlns:a16="http://schemas.microsoft.com/office/drawing/2014/main" val="2135812511"/>
                    </a:ext>
                  </a:extLst>
                </a:gridCol>
                <a:gridCol w="1143555">
                  <a:extLst>
                    <a:ext uri="{9D8B030D-6E8A-4147-A177-3AD203B41FA5}">
                      <a16:colId xmlns:a16="http://schemas.microsoft.com/office/drawing/2014/main" val="383193839"/>
                    </a:ext>
                  </a:extLst>
                </a:gridCol>
                <a:gridCol w="1087947">
                  <a:extLst>
                    <a:ext uri="{9D8B030D-6E8A-4147-A177-3AD203B41FA5}">
                      <a16:colId xmlns:a16="http://schemas.microsoft.com/office/drawing/2014/main" val="3130643790"/>
                    </a:ext>
                  </a:extLst>
                </a:gridCol>
                <a:gridCol w="1196012">
                  <a:extLst>
                    <a:ext uri="{9D8B030D-6E8A-4147-A177-3AD203B41FA5}">
                      <a16:colId xmlns:a16="http://schemas.microsoft.com/office/drawing/2014/main" val="1888367171"/>
                    </a:ext>
                  </a:extLst>
                </a:gridCol>
                <a:gridCol w="1040740">
                  <a:extLst>
                    <a:ext uri="{9D8B030D-6E8A-4147-A177-3AD203B41FA5}">
                      <a16:colId xmlns:a16="http://schemas.microsoft.com/office/drawing/2014/main" val="3424723110"/>
                    </a:ext>
                  </a:extLst>
                </a:gridCol>
              </a:tblGrid>
              <a:tr h="1014929">
                <a:tc>
                  <a:txBody>
                    <a:bodyPr/>
                    <a:lstStyle/>
                    <a:p>
                      <a:pPr>
                        <a:lnSpc>
                          <a:spcPct val="107000"/>
                        </a:lnSpc>
                        <a:spcAft>
                          <a:spcPts val="0"/>
                        </a:spcAft>
                      </a:pPr>
                      <a:r>
                        <a:rPr lang="nb-NO"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l">
                        <a:lnSpc>
                          <a:spcPct val="107000"/>
                        </a:lnSpc>
                        <a:spcAft>
                          <a:spcPts val="0"/>
                        </a:spcAft>
                      </a:pPr>
                      <a:r>
                        <a:rPr lang="nb-NO" sz="2400" i="1" dirty="0" err="1">
                          <a:effectLst/>
                          <a:latin typeface="Calibri" panose="020F0502020204030204" pitchFamily="34" charset="0"/>
                          <a:ea typeface="Calibri" panose="020F0502020204030204" pitchFamily="34" charset="0"/>
                          <a:cs typeface="Times New Roman" panose="02020603050405020304" pitchFamily="18" charset="0"/>
                        </a:rPr>
                        <a:t>Mrd</a:t>
                      </a:r>
                      <a:r>
                        <a:rPr lang="nb-NO" sz="2400" i="1" dirty="0">
                          <a:effectLst/>
                          <a:latin typeface="Calibri" panose="020F0502020204030204" pitchFamily="34" charset="0"/>
                          <a:ea typeface="Calibri" panose="020F0502020204030204" pitchFamily="34" charset="0"/>
                          <a:cs typeface="Times New Roman" panose="02020603050405020304" pitchFamily="18" charset="0"/>
                        </a:rPr>
                        <a:t> kroner</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07000"/>
                        </a:lnSpc>
                        <a:spcAft>
                          <a:spcPts val="0"/>
                        </a:spcAft>
                      </a:pPr>
                      <a:r>
                        <a:rPr lang="nb-NO" sz="2400" i="1" dirty="0">
                          <a:effectLst/>
                          <a:latin typeface="Calibri" panose="020F0502020204030204" pitchFamily="34" charset="0"/>
                          <a:ea typeface="Calibri" panose="020F0502020204030204" pitchFamily="34" charset="0"/>
                          <a:cs typeface="Times New Roman" panose="02020603050405020304" pitchFamily="18" charset="0"/>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07000"/>
                        </a:lnSpc>
                        <a:spcAft>
                          <a:spcPts val="0"/>
                        </a:spcAft>
                      </a:pPr>
                      <a:r>
                        <a:rPr lang="nb-NO" sz="2400" i="1" dirty="0">
                          <a:effectLst/>
                          <a:latin typeface="Calibri" panose="020F0502020204030204" pitchFamily="34" charset="0"/>
                          <a:ea typeface="Calibri" panose="020F0502020204030204" pitchFamily="34" charset="0"/>
                          <a:cs typeface="Times New Roman" panose="02020603050405020304" pitchFamily="18" charset="0"/>
                        </a:rPr>
                        <a:t> Vekst i prosent</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07000"/>
                        </a:lnSpc>
                        <a:spcAft>
                          <a:spcPts val="0"/>
                        </a:spcAft>
                      </a:pPr>
                      <a:r>
                        <a:rPr lang="nb-NO" sz="2400" i="1">
                          <a:effectLst/>
                          <a:latin typeface="Calibri" panose="020F0502020204030204" pitchFamily="34" charset="0"/>
                          <a:ea typeface="Calibri" panose="020F0502020204030204" pitchFamily="34" charset="0"/>
                          <a:cs typeface="Times New Roman" panose="02020603050405020304" pitchFamily="18" charset="0"/>
                        </a:rPr>
                        <a:t> </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07000"/>
                        </a:lnSpc>
                        <a:spcAft>
                          <a:spcPts val="0"/>
                        </a:spcAft>
                      </a:pPr>
                      <a:r>
                        <a:rPr lang="nb-NO" sz="2400" i="1">
                          <a:effectLst/>
                          <a:latin typeface="Calibri" panose="020F0502020204030204" pitchFamily="34" charset="0"/>
                          <a:ea typeface="Calibri" panose="020F0502020204030204" pitchFamily="34" charset="0"/>
                          <a:cs typeface="Times New Roman" panose="02020603050405020304" pitchFamily="18" charset="0"/>
                        </a:rPr>
                        <a:t> </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5455184"/>
                  </a:ext>
                </a:extLst>
              </a:tr>
              <a:tr h="495905">
                <a:tc>
                  <a:txBody>
                    <a:bodyPr/>
                    <a:lstStyle/>
                    <a:p>
                      <a:pPr>
                        <a:lnSpc>
                          <a:spcPct val="107000"/>
                        </a:lnSpc>
                        <a:spcAft>
                          <a:spcPts val="0"/>
                        </a:spcAft>
                      </a:pPr>
                      <a:r>
                        <a:rPr lang="nb-NO"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i="1" dirty="0">
                          <a:effectLst/>
                          <a:latin typeface="Calibri" panose="020F0502020204030204" pitchFamily="34" charset="0"/>
                          <a:ea typeface="Calibri" panose="020F0502020204030204" pitchFamily="34" charset="0"/>
                          <a:cs typeface="Times New Roman" panose="02020603050405020304" pitchFamily="18" charset="0"/>
                        </a:rPr>
                        <a:t>2015</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i="1">
                          <a:effectLst/>
                          <a:latin typeface="Calibri" panose="020F0502020204030204" pitchFamily="34" charset="0"/>
                          <a:ea typeface="Calibri" panose="020F0502020204030204" pitchFamily="34" charset="0"/>
                          <a:cs typeface="Times New Roman" panose="02020603050405020304" pitchFamily="18" charset="0"/>
                        </a:rPr>
                        <a:t>2015</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i="1">
                          <a:effectLst/>
                          <a:latin typeface="Calibri" panose="020F0502020204030204" pitchFamily="34" charset="0"/>
                          <a:ea typeface="Calibri" panose="020F0502020204030204" pitchFamily="34" charset="0"/>
                          <a:cs typeface="Times New Roman" panose="02020603050405020304" pitchFamily="18" charset="0"/>
                        </a:rPr>
                        <a:t>2016</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i="1">
                          <a:effectLst/>
                          <a:latin typeface="Calibri" panose="020F0502020204030204" pitchFamily="34" charset="0"/>
                          <a:ea typeface="Calibri" panose="020F0502020204030204" pitchFamily="34" charset="0"/>
                          <a:cs typeface="Times New Roman" panose="02020603050405020304" pitchFamily="18" charset="0"/>
                        </a:rPr>
                        <a:t>2017</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i="1">
                          <a:effectLst/>
                          <a:latin typeface="Calibri" panose="020F0502020204030204" pitchFamily="34" charset="0"/>
                          <a:ea typeface="Calibri" panose="020F0502020204030204" pitchFamily="34" charset="0"/>
                          <a:cs typeface="Times New Roman" panose="02020603050405020304" pitchFamily="18" charset="0"/>
                        </a:rPr>
                        <a:t>2018</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993621539"/>
                  </a:ext>
                </a:extLst>
              </a:tr>
              <a:tr h="495905">
                <a:tc>
                  <a:txBody>
                    <a:bodyPr/>
                    <a:lstStyle/>
                    <a:p>
                      <a:pPr>
                        <a:lnSpc>
                          <a:spcPct val="107000"/>
                        </a:lnSpc>
                        <a:spcAft>
                          <a:spcPts val="0"/>
                        </a:spcAft>
                      </a:pPr>
                      <a:r>
                        <a:rPr lang="nb-NO"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b="1">
                          <a:effectLst/>
                          <a:latin typeface="Calibri" panose="020F0502020204030204" pitchFamily="34" charset="0"/>
                          <a:ea typeface="Calibri" panose="020F0502020204030204" pitchFamily="34" charset="0"/>
                          <a:cs typeface="Times New Roman" panose="02020603050405020304" pitchFamily="18" charset="0"/>
                        </a:rPr>
                        <a:t> </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b="1">
                          <a:effectLst/>
                          <a:latin typeface="Calibri" panose="020F0502020204030204" pitchFamily="34" charset="0"/>
                          <a:ea typeface="Calibri" panose="020F0502020204030204" pitchFamily="34" charset="0"/>
                          <a:cs typeface="Times New Roman" panose="02020603050405020304" pitchFamily="18" charset="0"/>
                        </a:rPr>
                        <a:t> </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400" b="1">
                          <a:effectLst/>
                          <a:latin typeface="Calibri" panose="020F0502020204030204" pitchFamily="34" charset="0"/>
                          <a:ea typeface="Calibri" panose="020F0502020204030204" pitchFamily="34" charset="0"/>
                          <a:cs typeface="Times New Roman" panose="02020603050405020304" pitchFamily="18" charset="0"/>
                        </a:rPr>
                        <a:t> </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96333331"/>
                  </a:ext>
                </a:extLst>
              </a:tr>
              <a:tr h="495905">
                <a:tc>
                  <a:txBody>
                    <a:bodyPr/>
                    <a:lstStyle/>
                    <a:p>
                      <a:pPr>
                        <a:lnSpc>
                          <a:spcPct val="107000"/>
                        </a:lnSpc>
                        <a:spcAft>
                          <a:spcPts val="0"/>
                        </a:spcAft>
                      </a:pPr>
                      <a:r>
                        <a:rPr lang="nb-NO" sz="2800" b="1" i="1" dirty="0">
                          <a:effectLst/>
                          <a:latin typeface="Calibri" panose="020F0502020204030204" pitchFamily="34" charset="0"/>
                          <a:ea typeface="Calibri" panose="020F0502020204030204" pitchFamily="34" charset="0"/>
                          <a:cs typeface="Times New Roman" panose="02020603050405020304" pitchFamily="18" charset="0"/>
                        </a:rPr>
                        <a:t>Bruttonasjonalprodukt</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3 117</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1,6</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1,2</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0,6</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1,3</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054726065"/>
                  </a:ext>
                </a:extLst>
              </a:tr>
              <a:tr h="495905">
                <a:tc>
                  <a:txBody>
                    <a:bodyPr/>
                    <a:lstStyle/>
                    <a:p>
                      <a:pPr>
                        <a:lnSpc>
                          <a:spcPct val="107000"/>
                        </a:lnSpc>
                        <a:spcAft>
                          <a:spcPts val="0"/>
                        </a:spcAft>
                      </a:pPr>
                      <a:r>
                        <a:rPr lang="nb-NO" sz="2800" b="1" i="1" dirty="0">
                          <a:effectLst/>
                          <a:latin typeface="Calibri" panose="020F0502020204030204" pitchFamily="34" charset="0"/>
                          <a:ea typeface="Calibri" panose="020F0502020204030204" pitchFamily="34" charset="0"/>
                          <a:cs typeface="Times New Roman" panose="02020603050405020304" pitchFamily="18" charset="0"/>
                        </a:rPr>
                        <a:t>Herav: Fastlands-Norge</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2 620</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1,1</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1,0</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1,7</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2,4</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0076302"/>
                  </a:ext>
                </a:extLst>
              </a:tr>
              <a:tr h="495905">
                <a:tc>
                  <a:txBody>
                    <a:bodyPr/>
                    <a:lstStyle/>
                    <a:p>
                      <a:pPr>
                        <a:lnSpc>
                          <a:spcPct val="107000"/>
                        </a:lnSpc>
                        <a:spcAft>
                          <a:spcPts val="0"/>
                        </a:spcAft>
                      </a:pPr>
                      <a:r>
                        <a:rPr lang="nb-NO" sz="2800" b="1" i="1" dirty="0">
                          <a:effectLst/>
                          <a:latin typeface="Calibri" panose="020F0502020204030204" pitchFamily="34" charset="0"/>
                          <a:ea typeface="Calibri" panose="020F0502020204030204" pitchFamily="34"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 </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 </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 </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 </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301739215"/>
                  </a:ext>
                </a:extLst>
              </a:tr>
              <a:tr h="495905">
                <a:tc>
                  <a:txBody>
                    <a:bodyPr/>
                    <a:lstStyle/>
                    <a:p>
                      <a:pPr>
                        <a:lnSpc>
                          <a:spcPct val="107000"/>
                        </a:lnSpc>
                        <a:spcAft>
                          <a:spcPts val="0"/>
                        </a:spcAft>
                      </a:pPr>
                      <a:r>
                        <a:rPr lang="nb-NO" sz="2800" b="1" i="1" dirty="0">
                          <a:effectLst/>
                          <a:latin typeface="Calibri" panose="020F0502020204030204" pitchFamily="34" charset="0"/>
                          <a:ea typeface="Calibri" panose="020F0502020204030204" pitchFamily="34" charset="0"/>
                          <a:cs typeface="Times New Roman" panose="02020603050405020304" pitchFamily="18" charset="0"/>
                        </a:rPr>
                        <a:t>Arbeidsledighetsrate, registrert</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 </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3,0</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3,1</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3,1</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3,0</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815989451"/>
                  </a:ext>
                </a:extLst>
              </a:tr>
              <a:tr h="495905">
                <a:tc>
                  <a:txBody>
                    <a:bodyPr/>
                    <a:lstStyle/>
                    <a:p>
                      <a:pPr>
                        <a:lnSpc>
                          <a:spcPct val="107000"/>
                        </a:lnSpc>
                        <a:spcAft>
                          <a:spcPts val="0"/>
                        </a:spcAft>
                      </a:pPr>
                      <a:r>
                        <a:rPr lang="nb-NO" sz="2800" b="1" i="1" dirty="0">
                          <a:effectLst/>
                          <a:latin typeface="Calibri" panose="020F0502020204030204" pitchFamily="34" charset="0"/>
                          <a:ea typeface="Calibri" panose="020F0502020204030204" pitchFamily="34" charset="0"/>
                          <a:cs typeface="Times New Roman" panose="02020603050405020304" pitchFamily="18" charset="0"/>
                        </a:rPr>
                        <a:t>Årslønnsvekst</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 </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2,8</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2,4</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2,7</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a:effectLst/>
                          <a:latin typeface="Calibri" panose="020F0502020204030204" pitchFamily="34" charset="0"/>
                          <a:ea typeface="Calibri" panose="020F0502020204030204" pitchFamily="34" charset="0"/>
                          <a:cs typeface="Times New Roman" panose="02020603050405020304" pitchFamily="18" charset="0"/>
                        </a:rPr>
                        <a:t>3,0</a:t>
                      </a:r>
                      <a:endParaRPr lang="nb-N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246513169"/>
                  </a:ext>
                </a:extLst>
              </a:tr>
              <a:tr h="495905">
                <a:tc>
                  <a:txBody>
                    <a:bodyPr/>
                    <a:lstStyle/>
                    <a:p>
                      <a:pP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Konsumprisindeks</a:t>
                      </a:r>
                      <a:r>
                        <a:rPr lang="nb-NO" sz="2800" b="1" baseline="0" dirty="0">
                          <a:effectLst/>
                          <a:latin typeface="Calibri" panose="020F0502020204030204" pitchFamily="34" charset="0"/>
                          <a:ea typeface="Calibri" panose="020F0502020204030204" pitchFamily="34" charset="0"/>
                          <a:cs typeface="Times New Roman" panose="02020603050405020304" pitchFamily="18" charset="0"/>
                        </a:rPr>
                        <a:t> (inflasjon)</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2,1</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3,4</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2,0</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0"/>
                        </a:spcAft>
                      </a:pPr>
                      <a:r>
                        <a:rPr lang="nb-NO" sz="2800" b="1" dirty="0">
                          <a:effectLst/>
                          <a:latin typeface="Calibri" panose="020F0502020204030204" pitchFamily="34" charset="0"/>
                          <a:ea typeface="Calibri" panose="020F0502020204030204" pitchFamily="34" charset="0"/>
                          <a:cs typeface="Times New Roman" panose="02020603050405020304" pitchFamily="18" charset="0"/>
                        </a:rPr>
                        <a:t>1,9</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219286438"/>
                  </a:ext>
                </a:extLst>
              </a:tr>
            </a:tbl>
          </a:graphicData>
        </a:graphic>
      </p:graphicFrame>
      <p:sp>
        <p:nvSpPr>
          <p:cNvPr id="9" name="Rectangle 2"/>
          <p:cNvSpPr>
            <a:spLocks noChangeArrowheads="1"/>
          </p:cNvSpPr>
          <p:nvPr/>
        </p:nvSpPr>
        <p:spPr bwMode="auto">
          <a:xfrm>
            <a:off x="2608146" y="448333"/>
            <a:ext cx="423802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3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Fra nasjonalregnskapet:</a:t>
            </a:r>
            <a:endParaRPr kumimoji="0" lang="nb-NO" altLang="nb-NO"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9761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680936" y="721453"/>
            <a:ext cx="11352179" cy="4462760"/>
          </a:xfrm>
          <a:prstGeom prst="rect">
            <a:avLst/>
          </a:prstGeom>
          <a:noFill/>
        </p:spPr>
        <p:txBody>
          <a:bodyPr wrap="square" rtlCol="0">
            <a:spAutoFit/>
          </a:bodyPr>
          <a:lstStyle/>
          <a:p>
            <a:r>
              <a:rPr lang="nb-NO" sz="3200" b="1" dirty="0">
                <a:solidFill>
                  <a:srgbClr val="C00000"/>
                </a:solidFill>
              </a:rPr>
              <a:t>De som har utarbeidet nasjonalbudsjettet sier følgende:</a:t>
            </a:r>
          </a:p>
          <a:p>
            <a:pPr marL="285750" indent="-285750">
              <a:buFont typeface="Arial" panose="020B0604020202020204" pitchFamily="34" charset="0"/>
              <a:buChar char="•"/>
            </a:pPr>
            <a:r>
              <a:rPr lang="nb-NO" sz="2800" b="1" dirty="0"/>
              <a:t>Norsk økonomi er i bedring, fastlandsøkonomien har tatt seg gradvis opp</a:t>
            </a:r>
          </a:p>
          <a:p>
            <a:pPr marL="285750" indent="-285750">
              <a:buFont typeface="Arial" panose="020B0604020202020204" pitchFamily="34" charset="0"/>
              <a:buChar char="•"/>
            </a:pPr>
            <a:r>
              <a:rPr lang="nb-NO" sz="2800" b="1" dirty="0"/>
              <a:t>Veksten i husholdningenes etterspørsel etter varer og tjenester har økt</a:t>
            </a:r>
          </a:p>
          <a:p>
            <a:pPr marL="285750" indent="-285750">
              <a:buFont typeface="Arial" panose="020B0604020202020204" pitchFamily="34" charset="0"/>
              <a:buChar char="•"/>
            </a:pPr>
            <a:r>
              <a:rPr lang="nb-NO" sz="2800" b="1" dirty="0"/>
              <a:t>Bedriftsledere melder om bedre utsikter</a:t>
            </a:r>
          </a:p>
          <a:p>
            <a:pPr marL="285750" indent="-285750">
              <a:buFont typeface="Arial" panose="020B0604020202020204" pitchFamily="34" charset="0"/>
              <a:buChar char="•"/>
            </a:pPr>
            <a:r>
              <a:rPr lang="nb-NO" sz="2800" b="1" dirty="0"/>
              <a:t>Den registrerte ledigheten faller i et flertall av fylker.</a:t>
            </a:r>
          </a:p>
          <a:p>
            <a:pPr marL="285750" indent="-285750">
              <a:buFont typeface="Arial" panose="020B0604020202020204" pitchFamily="34" charset="0"/>
              <a:buChar char="•"/>
            </a:pPr>
            <a:r>
              <a:rPr lang="nb-NO" sz="2800" b="1" dirty="0"/>
              <a:t>Svakere krone legger til rette for ny vekst i konkurranseutsatt næringsliv</a:t>
            </a:r>
          </a:p>
          <a:p>
            <a:pPr marL="285750" indent="-285750">
              <a:buFont typeface="Arial" panose="020B0604020202020204" pitchFamily="34" charset="0"/>
              <a:buChar char="•"/>
            </a:pPr>
            <a:r>
              <a:rPr lang="nb-NO" sz="2800" b="1" dirty="0"/>
              <a:t>Lav rente hjelper næringslivet</a:t>
            </a:r>
          </a:p>
          <a:p>
            <a:pPr marL="285750" indent="-285750">
              <a:buFont typeface="Arial" panose="020B0604020202020204" pitchFamily="34" charset="0"/>
              <a:buChar char="•"/>
            </a:pPr>
            <a:r>
              <a:rPr lang="nb-NO" sz="2800" b="1" dirty="0"/>
              <a:t>Lønnsomheten i næringslivet styrkes gjennom moderate lønnsoppgjør.</a:t>
            </a:r>
          </a:p>
          <a:p>
            <a:pPr marL="285750" indent="-285750">
              <a:buFont typeface="Arial" panose="020B0604020202020204" pitchFamily="34" charset="0"/>
              <a:buChar char="•"/>
            </a:pPr>
            <a:r>
              <a:rPr lang="nb-NO" sz="2800" b="1" dirty="0"/>
              <a:t>Den positive utvikling ventes å fortsette i åra framover</a:t>
            </a:r>
          </a:p>
          <a:p>
            <a:pPr marL="285750" indent="-285750">
              <a:buFont typeface="Arial" panose="020B0604020202020204" pitchFamily="34" charset="0"/>
              <a:buChar char="•"/>
            </a:pPr>
            <a:r>
              <a:rPr lang="nb-NO" sz="2800" b="1" dirty="0"/>
              <a:t>Økningen i boligprisene og husholdningenes gjeld er en stor risikofaktor. </a:t>
            </a:r>
          </a:p>
        </p:txBody>
      </p:sp>
    </p:spTree>
    <p:extLst>
      <p:ext uri="{BB962C8B-B14F-4D97-AF65-F5344CB8AC3E}">
        <p14:creationId xmlns:p14="http://schemas.microsoft.com/office/powerpoint/2010/main" val="2555486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 1"/>
          <p:cNvGraphicFramePr>
            <a:graphicFrameLocks noGrp="1"/>
          </p:cNvGraphicFramePr>
          <p:nvPr>
            <p:extLst>
              <p:ext uri="{D42A27DB-BD31-4B8C-83A1-F6EECF244321}">
                <p14:modId xmlns:p14="http://schemas.microsoft.com/office/powerpoint/2010/main" val="1621266736"/>
              </p:ext>
            </p:extLst>
          </p:nvPr>
        </p:nvGraphicFramePr>
        <p:xfrm>
          <a:off x="1079770" y="1040234"/>
          <a:ext cx="9498744" cy="4832307"/>
        </p:xfrm>
        <a:graphic>
          <a:graphicData uri="http://schemas.openxmlformats.org/drawingml/2006/table">
            <a:tbl>
              <a:tblPr firstRow="1" bandRow="1">
                <a:tableStyleId>{5C22544A-7EE6-4342-B048-85BDC9FD1C3A}</a:tableStyleId>
              </a:tblPr>
              <a:tblGrid>
                <a:gridCol w="1502581">
                  <a:extLst>
                    <a:ext uri="{9D8B030D-6E8A-4147-A177-3AD203B41FA5}">
                      <a16:colId xmlns:a16="http://schemas.microsoft.com/office/drawing/2014/main" val="2193760701"/>
                    </a:ext>
                  </a:extLst>
                </a:gridCol>
                <a:gridCol w="881211">
                  <a:extLst>
                    <a:ext uri="{9D8B030D-6E8A-4147-A177-3AD203B41FA5}">
                      <a16:colId xmlns:a16="http://schemas.microsoft.com/office/drawing/2014/main" val="4049756887"/>
                    </a:ext>
                  </a:extLst>
                </a:gridCol>
                <a:gridCol w="889369">
                  <a:extLst>
                    <a:ext uri="{9D8B030D-6E8A-4147-A177-3AD203B41FA5}">
                      <a16:colId xmlns:a16="http://schemas.microsoft.com/office/drawing/2014/main" val="776165916"/>
                    </a:ext>
                  </a:extLst>
                </a:gridCol>
                <a:gridCol w="889369">
                  <a:extLst>
                    <a:ext uri="{9D8B030D-6E8A-4147-A177-3AD203B41FA5}">
                      <a16:colId xmlns:a16="http://schemas.microsoft.com/office/drawing/2014/main" val="2671544367"/>
                    </a:ext>
                  </a:extLst>
                </a:gridCol>
                <a:gridCol w="889369">
                  <a:extLst>
                    <a:ext uri="{9D8B030D-6E8A-4147-A177-3AD203B41FA5}">
                      <a16:colId xmlns:a16="http://schemas.microsoft.com/office/drawing/2014/main" val="4208440457"/>
                    </a:ext>
                  </a:extLst>
                </a:gridCol>
                <a:gridCol w="889369">
                  <a:extLst>
                    <a:ext uri="{9D8B030D-6E8A-4147-A177-3AD203B41FA5}">
                      <a16:colId xmlns:a16="http://schemas.microsoft.com/office/drawing/2014/main" val="3271271662"/>
                    </a:ext>
                  </a:extLst>
                </a:gridCol>
                <a:gridCol w="889369">
                  <a:extLst>
                    <a:ext uri="{9D8B030D-6E8A-4147-A177-3AD203B41FA5}">
                      <a16:colId xmlns:a16="http://schemas.microsoft.com/office/drawing/2014/main" val="1460771762"/>
                    </a:ext>
                  </a:extLst>
                </a:gridCol>
                <a:gridCol w="889369">
                  <a:extLst>
                    <a:ext uri="{9D8B030D-6E8A-4147-A177-3AD203B41FA5}">
                      <a16:colId xmlns:a16="http://schemas.microsoft.com/office/drawing/2014/main" val="256211832"/>
                    </a:ext>
                  </a:extLst>
                </a:gridCol>
                <a:gridCol w="889369">
                  <a:extLst>
                    <a:ext uri="{9D8B030D-6E8A-4147-A177-3AD203B41FA5}">
                      <a16:colId xmlns:a16="http://schemas.microsoft.com/office/drawing/2014/main" val="3932767524"/>
                    </a:ext>
                  </a:extLst>
                </a:gridCol>
                <a:gridCol w="889369">
                  <a:extLst>
                    <a:ext uri="{9D8B030D-6E8A-4147-A177-3AD203B41FA5}">
                      <a16:colId xmlns:a16="http://schemas.microsoft.com/office/drawing/2014/main" val="1836855345"/>
                    </a:ext>
                  </a:extLst>
                </a:gridCol>
              </a:tblGrid>
              <a:tr h="417803">
                <a:tc>
                  <a:txBody>
                    <a:bodyPr/>
                    <a:lstStyle/>
                    <a:p>
                      <a:endParaRPr lang="nb-NO" b="1" dirty="0"/>
                    </a:p>
                  </a:txBody>
                  <a:tcPr/>
                </a:tc>
                <a:tc gridSpan="3">
                  <a:txBody>
                    <a:bodyPr/>
                    <a:lstStyle/>
                    <a:p>
                      <a:r>
                        <a:rPr lang="nb-NO" b="1" dirty="0"/>
                        <a:t>Bruttonasjonalprodukt</a:t>
                      </a:r>
                    </a:p>
                    <a:p>
                      <a:r>
                        <a:rPr lang="nb-NO" b="1" dirty="0"/>
                        <a:t>Årlig vekst i %</a:t>
                      </a:r>
                    </a:p>
                  </a:txBody>
                  <a:tcPr/>
                </a:tc>
                <a:tc hMerge="1">
                  <a:txBody>
                    <a:bodyPr/>
                    <a:lstStyle/>
                    <a:p>
                      <a:endParaRPr lang="nb-NO" dirty="0"/>
                    </a:p>
                  </a:txBody>
                  <a:tcPr/>
                </a:tc>
                <a:tc hMerge="1">
                  <a:txBody>
                    <a:bodyPr/>
                    <a:lstStyle/>
                    <a:p>
                      <a:endParaRPr lang="nb-NO" dirty="0"/>
                    </a:p>
                  </a:txBody>
                  <a:tcPr/>
                </a:tc>
                <a:tc gridSpan="3">
                  <a:txBody>
                    <a:bodyPr/>
                    <a:lstStyle/>
                    <a:p>
                      <a:r>
                        <a:rPr lang="nb-NO" b="1" dirty="0"/>
                        <a:t>Konsumprisindeks</a:t>
                      </a:r>
                    </a:p>
                    <a:p>
                      <a:r>
                        <a:rPr lang="nb-NO" b="1" dirty="0"/>
                        <a:t>Årlig vekst i % (inflasjon)</a:t>
                      </a:r>
                    </a:p>
                  </a:txBody>
                  <a:tcPr/>
                </a:tc>
                <a:tc hMerge="1">
                  <a:txBody>
                    <a:bodyPr/>
                    <a:lstStyle/>
                    <a:p>
                      <a:endParaRPr lang="nb-NO" dirty="0"/>
                    </a:p>
                  </a:txBody>
                  <a:tcPr/>
                </a:tc>
                <a:tc hMerge="1">
                  <a:txBody>
                    <a:bodyPr/>
                    <a:lstStyle/>
                    <a:p>
                      <a:endParaRPr lang="nb-NO" dirty="0"/>
                    </a:p>
                  </a:txBody>
                  <a:tcPr/>
                </a:tc>
                <a:tc gridSpan="3">
                  <a:txBody>
                    <a:bodyPr/>
                    <a:lstStyle/>
                    <a:p>
                      <a:r>
                        <a:rPr lang="nb-NO" b="1" dirty="0"/>
                        <a:t>Arbeidsledighet</a:t>
                      </a:r>
                    </a:p>
                    <a:p>
                      <a:r>
                        <a:rPr lang="nb-NO" b="1" dirty="0"/>
                        <a:t>Prosent av arbeidsstyrken</a:t>
                      </a:r>
                    </a:p>
                  </a:txBody>
                  <a:tcPr/>
                </a:tc>
                <a:tc hMerge="1">
                  <a:txBody>
                    <a:bodyPr/>
                    <a:lstStyle/>
                    <a:p>
                      <a:endParaRPr lang="nb-NO" dirty="0"/>
                    </a:p>
                  </a:txBody>
                  <a:tcPr/>
                </a:tc>
                <a:tc hMerge="1">
                  <a:txBody>
                    <a:bodyPr/>
                    <a:lstStyle/>
                    <a:p>
                      <a:endParaRPr lang="nb-NO" dirty="0"/>
                    </a:p>
                  </a:txBody>
                  <a:tcPr/>
                </a:tc>
                <a:extLst>
                  <a:ext uri="{0D108BD9-81ED-4DB2-BD59-A6C34878D82A}">
                    <a16:rowId xmlns:a16="http://schemas.microsoft.com/office/drawing/2014/main" val="2778637304"/>
                  </a:ext>
                </a:extLst>
              </a:tr>
              <a:tr h="417803">
                <a:tc>
                  <a:txBody>
                    <a:bodyPr/>
                    <a:lstStyle/>
                    <a:p>
                      <a:r>
                        <a:rPr lang="nb-NO" b="1" dirty="0"/>
                        <a:t>                </a:t>
                      </a:r>
                      <a:r>
                        <a:rPr lang="nb-NO" b="1" i="1" dirty="0">
                          <a:solidFill>
                            <a:srgbClr val="C00000"/>
                          </a:solidFill>
                        </a:rPr>
                        <a:t>År</a:t>
                      </a:r>
                    </a:p>
                  </a:txBody>
                  <a:tcPr/>
                </a:tc>
                <a:tc>
                  <a:txBody>
                    <a:bodyPr/>
                    <a:lstStyle/>
                    <a:p>
                      <a:r>
                        <a:rPr lang="nb-NO" b="1" i="1" dirty="0">
                          <a:solidFill>
                            <a:srgbClr val="C00000"/>
                          </a:solidFill>
                        </a:rPr>
                        <a:t>2015</a:t>
                      </a:r>
                    </a:p>
                  </a:txBody>
                  <a:tcPr/>
                </a:tc>
                <a:tc>
                  <a:txBody>
                    <a:bodyPr/>
                    <a:lstStyle/>
                    <a:p>
                      <a:r>
                        <a:rPr lang="nb-NO" b="1" i="1" dirty="0">
                          <a:solidFill>
                            <a:srgbClr val="C00000"/>
                          </a:solidFill>
                        </a:rPr>
                        <a:t>2016</a:t>
                      </a:r>
                    </a:p>
                  </a:txBody>
                  <a:tcPr/>
                </a:tc>
                <a:tc>
                  <a:txBody>
                    <a:bodyPr/>
                    <a:lstStyle/>
                    <a:p>
                      <a:r>
                        <a:rPr lang="nb-NO" b="1" i="1" dirty="0">
                          <a:solidFill>
                            <a:srgbClr val="C00000"/>
                          </a:solidFill>
                        </a:rPr>
                        <a:t>2017</a:t>
                      </a:r>
                    </a:p>
                  </a:txBody>
                  <a:tcPr/>
                </a:tc>
                <a:tc>
                  <a:txBody>
                    <a:bodyPr/>
                    <a:lstStyle/>
                    <a:p>
                      <a:r>
                        <a:rPr lang="nb-NO" b="1" i="1" dirty="0">
                          <a:solidFill>
                            <a:srgbClr val="C00000"/>
                          </a:solidFill>
                        </a:rPr>
                        <a:t>2015</a:t>
                      </a:r>
                    </a:p>
                  </a:txBody>
                  <a:tcPr/>
                </a:tc>
                <a:tc>
                  <a:txBody>
                    <a:bodyPr/>
                    <a:lstStyle/>
                    <a:p>
                      <a:r>
                        <a:rPr lang="nb-NO" b="1" i="1" dirty="0">
                          <a:solidFill>
                            <a:srgbClr val="C00000"/>
                          </a:solidFill>
                        </a:rPr>
                        <a:t>2016</a:t>
                      </a:r>
                    </a:p>
                  </a:txBody>
                  <a:tcPr/>
                </a:tc>
                <a:tc>
                  <a:txBody>
                    <a:bodyPr/>
                    <a:lstStyle/>
                    <a:p>
                      <a:r>
                        <a:rPr lang="nb-NO" b="1" i="1" dirty="0">
                          <a:solidFill>
                            <a:srgbClr val="C00000"/>
                          </a:solidFill>
                        </a:rPr>
                        <a:t>2017</a:t>
                      </a:r>
                    </a:p>
                  </a:txBody>
                  <a:tcPr/>
                </a:tc>
                <a:tc>
                  <a:txBody>
                    <a:bodyPr/>
                    <a:lstStyle/>
                    <a:p>
                      <a:r>
                        <a:rPr lang="nb-NO" b="1" i="1" dirty="0">
                          <a:solidFill>
                            <a:srgbClr val="C00000"/>
                          </a:solidFill>
                        </a:rPr>
                        <a:t>2015</a:t>
                      </a:r>
                    </a:p>
                  </a:txBody>
                  <a:tcPr/>
                </a:tc>
                <a:tc>
                  <a:txBody>
                    <a:bodyPr/>
                    <a:lstStyle/>
                    <a:p>
                      <a:r>
                        <a:rPr lang="nb-NO" b="1" i="1" dirty="0">
                          <a:solidFill>
                            <a:srgbClr val="C00000"/>
                          </a:solidFill>
                        </a:rPr>
                        <a:t>2016</a:t>
                      </a:r>
                    </a:p>
                  </a:txBody>
                  <a:tcPr/>
                </a:tc>
                <a:tc>
                  <a:txBody>
                    <a:bodyPr/>
                    <a:lstStyle/>
                    <a:p>
                      <a:r>
                        <a:rPr lang="nb-NO" b="1" i="1" dirty="0">
                          <a:solidFill>
                            <a:srgbClr val="C00000"/>
                          </a:solidFill>
                        </a:rPr>
                        <a:t>2017</a:t>
                      </a:r>
                    </a:p>
                  </a:txBody>
                  <a:tcPr/>
                </a:tc>
                <a:extLst>
                  <a:ext uri="{0D108BD9-81ED-4DB2-BD59-A6C34878D82A}">
                    <a16:rowId xmlns:a16="http://schemas.microsoft.com/office/drawing/2014/main" val="1023252913"/>
                  </a:ext>
                </a:extLst>
              </a:tr>
              <a:tr h="417803">
                <a:tc>
                  <a:txBody>
                    <a:bodyPr/>
                    <a:lstStyle/>
                    <a:p>
                      <a:r>
                        <a:rPr lang="nb-NO" b="1" dirty="0"/>
                        <a:t>Norge</a:t>
                      </a:r>
                    </a:p>
                  </a:txBody>
                  <a:tcPr/>
                </a:tc>
                <a:tc>
                  <a:txBody>
                    <a:bodyPr/>
                    <a:lstStyle/>
                    <a:p>
                      <a:r>
                        <a:rPr lang="nb-NO" b="1" dirty="0"/>
                        <a:t>1,6</a:t>
                      </a:r>
                    </a:p>
                  </a:txBody>
                  <a:tcPr/>
                </a:tc>
                <a:tc>
                  <a:txBody>
                    <a:bodyPr/>
                    <a:lstStyle/>
                    <a:p>
                      <a:r>
                        <a:rPr lang="nb-NO" b="1" dirty="0"/>
                        <a:t>1,2</a:t>
                      </a:r>
                    </a:p>
                  </a:txBody>
                  <a:tcPr/>
                </a:tc>
                <a:tc>
                  <a:txBody>
                    <a:bodyPr/>
                    <a:lstStyle/>
                    <a:p>
                      <a:r>
                        <a:rPr lang="nb-NO" b="1" dirty="0"/>
                        <a:t>1,7</a:t>
                      </a:r>
                    </a:p>
                  </a:txBody>
                  <a:tcPr/>
                </a:tc>
                <a:tc>
                  <a:txBody>
                    <a:bodyPr/>
                    <a:lstStyle/>
                    <a:p>
                      <a:r>
                        <a:rPr lang="nb-NO" b="1" dirty="0"/>
                        <a:t>2,1</a:t>
                      </a:r>
                    </a:p>
                  </a:txBody>
                  <a:tcPr/>
                </a:tc>
                <a:tc>
                  <a:txBody>
                    <a:bodyPr/>
                    <a:lstStyle/>
                    <a:p>
                      <a:r>
                        <a:rPr lang="nb-NO" b="1" dirty="0"/>
                        <a:t>3,4</a:t>
                      </a:r>
                    </a:p>
                  </a:txBody>
                  <a:tcPr/>
                </a:tc>
                <a:tc>
                  <a:txBody>
                    <a:bodyPr/>
                    <a:lstStyle/>
                    <a:p>
                      <a:r>
                        <a:rPr lang="nb-NO" b="1" dirty="0"/>
                        <a:t>2,0</a:t>
                      </a:r>
                    </a:p>
                  </a:txBody>
                  <a:tcPr/>
                </a:tc>
                <a:tc>
                  <a:txBody>
                    <a:bodyPr/>
                    <a:lstStyle/>
                    <a:p>
                      <a:r>
                        <a:rPr lang="nb-NO" b="1" dirty="0"/>
                        <a:t>3,0</a:t>
                      </a:r>
                    </a:p>
                  </a:txBody>
                  <a:tcPr/>
                </a:tc>
                <a:tc>
                  <a:txBody>
                    <a:bodyPr/>
                    <a:lstStyle/>
                    <a:p>
                      <a:r>
                        <a:rPr lang="nb-NO" b="1" dirty="0"/>
                        <a:t>3,1</a:t>
                      </a:r>
                    </a:p>
                  </a:txBody>
                  <a:tcPr/>
                </a:tc>
                <a:tc>
                  <a:txBody>
                    <a:bodyPr/>
                    <a:lstStyle/>
                    <a:p>
                      <a:r>
                        <a:rPr lang="nb-NO" b="1" dirty="0"/>
                        <a:t>3,1</a:t>
                      </a:r>
                    </a:p>
                  </a:txBody>
                  <a:tcPr/>
                </a:tc>
                <a:extLst>
                  <a:ext uri="{0D108BD9-81ED-4DB2-BD59-A6C34878D82A}">
                    <a16:rowId xmlns:a16="http://schemas.microsoft.com/office/drawing/2014/main" val="2826986308"/>
                  </a:ext>
                </a:extLst>
              </a:tr>
              <a:tr h="417803">
                <a:tc>
                  <a:txBody>
                    <a:bodyPr/>
                    <a:lstStyle/>
                    <a:p>
                      <a:r>
                        <a:rPr lang="nb-NO" b="1" dirty="0"/>
                        <a:t>Sverige</a:t>
                      </a:r>
                    </a:p>
                  </a:txBody>
                  <a:tcPr/>
                </a:tc>
                <a:tc>
                  <a:txBody>
                    <a:bodyPr/>
                    <a:lstStyle/>
                    <a:p>
                      <a:r>
                        <a:rPr lang="nb-NO" b="1" dirty="0"/>
                        <a:t>3,8</a:t>
                      </a:r>
                    </a:p>
                  </a:txBody>
                  <a:tcPr/>
                </a:tc>
                <a:tc>
                  <a:txBody>
                    <a:bodyPr/>
                    <a:lstStyle/>
                    <a:p>
                      <a:r>
                        <a:rPr lang="nb-NO" b="1" dirty="0"/>
                        <a:t>3,3</a:t>
                      </a:r>
                    </a:p>
                  </a:txBody>
                  <a:tcPr/>
                </a:tc>
                <a:tc>
                  <a:txBody>
                    <a:bodyPr/>
                    <a:lstStyle/>
                    <a:p>
                      <a:r>
                        <a:rPr lang="nb-NO" b="1" dirty="0"/>
                        <a:t>2,5</a:t>
                      </a:r>
                    </a:p>
                  </a:txBody>
                  <a:tcPr/>
                </a:tc>
                <a:tc>
                  <a:txBody>
                    <a:bodyPr/>
                    <a:lstStyle/>
                    <a:p>
                      <a:r>
                        <a:rPr lang="nb-NO" b="1" dirty="0"/>
                        <a:t>0,9</a:t>
                      </a:r>
                    </a:p>
                  </a:txBody>
                  <a:tcPr/>
                </a:tc>
                <a:tc>
                  <a:txBody>
                    <a:bodyPr/>
                    <a:lstStyle/>
                    <a:p>
                      <a:r>
                        <a:rPr lang="nb-NO" b="1" dirty="0"/>
                        <a:t>1,5</a:t>
                      </a:r>
                    </a:p>
                  </a:txBody>
                  <a:tcPr/>
                </a:tc>
                <a:tc>
                  <a:txBody>
                    <a:bodyPr/>
                    <a:lstStyle/>
                    <a:p>
                      <a:r>
                        <a:rPr lang="nb-NO" b="1" dirty="0"/>
                        <a:t>1,9</a:t>
                      </a:r>
                    </a:p>
                  </a:txBody>
                  <a:tcPr/>
                </a:tc>
                <a:tc>
                  <a:txBody>
                    <a:bodyPr/>
                    <a:lstStyle/>
                    <a:p>
                      <a:r>
                        <a:rPr lang="nb-NO" b="1" dirty="0"/>
                        <a:t>7,4</a:t>
                      </a:r>
                    </a:p>
                  </a:txBody>
                  <a:tcPr/>
                </a:tc>
                <a:tc>
                  <a:txBody>
                    <a:bodyPr/>
                    <a:lstStyle/>
                    <a:p>
                      <a:r>
                        <a:rPr lang="nb-NO" b="1" dirty="0"/>
                        <a:t>6,7</a:t>
                      </a:r>
                    </a:p>
                  </a:txBody>
                  <a:tcPr/>
                </a:tc>
                <a:tc>
                  <a:txBody>
                    <a:bodyPr/>
                    <a:lstStyle/>
                    <a:p>
                      <a:r>
                        <a:rPr lang="nb-NO" b="1" dirty="0"/>
                        <a:t>6,4</a:t>
                      </a:r>
                    </a:p>
                  </a:txBody>
                  <a:tcPr/>
                </a:tc>
                <a:extLst>
                  <a:ext uri="{0D108BD9-81ED-4DB2-BD59-A6C34878D82A}">
                    <a16:rowId xmlns:a16="http://schemas.microsoft.com/office/drawing/2014/main" val="2846859758"/>
                  </a:ext>
                </a:extLst>
              </a:tr>
              <a:tr h="417803">
                <a:tc>
                  <a:txBody>
                    <a:bodyPr/>
                    <a:lstStyle/>
                    <a:p>
                      <a:r>
                        <a:rPr lang="nb-NO" b="1" dirty="0"/>
                        <a:t>Danmark</a:t>
                      </a:r>
                    </a:p>
                  </a:txBody>
                  <a:tcPr/>
                </a:tc>
                <a:tc>
                  <a:txBody>
                    <a:bodyPr/>
                    <a:lstStyle/>
                    <a:p>
                      <a:r>
                        <a:rPr lang="nb-NO" b="1" dirty="0"/>
                        <a:t>1,2</a:t>
                      </a:r>
                    </a:p>
                  </a:txBody>
                  <a:tcPr/>
                </a:tc>
                <a:tc>
                  <a:txBody>
                    <a:bodyPr/>
                    <a:lstStyle/>
                    <a:p>
                      <a:r>
                        <a:rPr lang="nb-NO" b="1" dirty="0"/>
                        <a:t>1,0</a:t>
                      </a:r>
                    </a:p>
                  </a:txBody>
                  <a:tcPr/>
                </a:tc>
                <a:tc>
                  <a:txBody>
                    <a:bodyPr/>
                    <a:lstStyle/>
                    <a:p>
                      <a:r>
                        <a:rPr lang="nb-NO" b="1" dirty="0"/>
                        <a:t>1,5</a:t>
                      </a:r>
                    </a:p>
                  </a:txBody>
                  <a:tcPr/>
                </a:tc>
                <a:tc>
                  <a:txBody>
                    <a:bodyPr/>
                    <a:lstStyle/>
                    <a:p>
                      <a:r>
                        <a:rPr lang="nb-NO" b="1" dirty="0"/>
                        <a:t>0,5</a:t>
                      </a:r>
                    </a:p>
                  </a:txBody>
                  <a:tcPr/>
                </a:tc>
                <a:tc>
                  <a:txBody>
                    <a:bodyPr/>
                    <a:lstStyle/>
                    <a:p>
                      <a:r>
                        <a:rPr lang="nb-NO" b="1" dirty="0"/>
                        <a:t>0,4</a:t>
                      </a:r>
                    </a:p>
                  </a:txBody>
                  <a:tcPr/>
                </a:tc>
                <a:tc>
                  <a:txBody>
                    <a:bodyPr/>
                    <a:lstStyle/>
                    <a:p>
                      <a:r>
                        <a:rPr lang="nb-NO" b="1" dirty="0"/>
                        <a:t>1,2</a:t>
                      </a:r>
                    </a:p>
                  </a:txBody>
                  <a:tcPr/>
                </a:tc>
                <a:tc>
                  <a:txBody>
                    <a:bodyPr/>
                    <a:lstStyle/>
                    <a:p>
                      <a:r>
                        <a:rPr lang="nb-NO" b="1" dirty="0"/>
                        <a:t>6,2</a:t>
                      </a:r>
                    </a:p>
                  </a:txBody>
                  <a:tcPr/>
                </a:tc>
                <a:tc>
                  <a:txBody>
                    <a:bodyPr/>
                    <a:lstStyle/>
                    <a:p>
                      <a:r>
                        <a:rPr lang="nb-NO" b="1" dirty="0"/>
                        <a:t>6,0</a:t>
                      </a:r>
                    </a:p>
                  </a:txBody>
                  <a:tcPr/>
                </a:tc>
                <a:tc>
                  <a:txBody>
                    <a:bodyPr/>
                    <a:lstStyle/>
                    <a:p>
                      <a:r>
                        <a:rPr lang="nb-NO" b="1" dirty="0"/>
                        <a:t>5,8</a:t>
                      </a:r>
                    </a:p>
                  </a:txBody>
                  <a:tcPr/>
                </a:tc>
                <a:extLst>
                  <a:ext uri="{0D108BD9-81ED-4DB2-BD59-A6C34878D82A}">
                    <a16:rowId xmlns:a16="http://schemas.microsoft.com/office/drawing/2014/main" val="3462751534"/>
                  </a:ext>
                </a:extLst>
              </a:tr>
              <a:tr h="417803">
                <a:tc>
                  <a:txBody>
                    <a:bodyPr/>
                    <a:lstStyle/>
                    <a:p>
                      <a:r>
                        <a:rPr lang="nb-NO" b="1" dirty="0"/>
                        <a:t>Finnland</a:t>
                      </a:r>
                    </a:p>
                  </a:txBody>
                  <a:tcPr/>
                </a:tc>
                <a:tc>
                  <a:txBody>
                    <a:bodyPr/>
                    <a:lstStyle/>
                    <a:p>
                      <a:r>
                        <a:rPr lang="nb-NO" b="1" dirty="0"/>
                        <a:t>0,5</a:t>
                      </a:r>
                    </a:p>
                  </a:txBody>
                  <a:tcPr/>
                </a:tc>
                <a:tc>
                  <a:txBody>
                    <a:bodyPr/>
                    <a:lstStyle/>
                    <a:p>
                      <a:r>
                        <a:rPr lang="nb-NO" b="1" dirty="0"/>
                        <a:t>1,0</a:t>
                      </a:r>
                    </a:p>
                  </a:txBody>
                  <a:tcPr/>
                </a:tc>
                <a:tc>
                  <a:txBody>
                    <a:bodyPr/>
                    <a:lstStyle/>
                    <a:p>
                      <a:r>
                        <a:rPr lang="nb-NO" b="1" dirty="0"/>
                        <a:t>1,1</a:t>
                      </a:r>
                    </a:p>
                  </a:txBody>
                  <a:tcPr/>
                </a:tc>
                <a:tc>
                  <a:txBody>
                    <a:bodyPr/>
                    <a:lstStyle/>
                    <a:p>
                      <a:r>
                        <a:rPr lang="nb-NO" b="1" dirty="0"/>
                        <a:t>-0,2</a:t>
                      </a:r>
                    </a:p>
                  </a:txBody>
                  <a:tcPr/>
                </a:tc>
                <a:tc>
                  <a:txBody>
                    <a:bodyPr/>
                    <a:lstStyle/>
                    <a:p>
                      <a:r>
                        <a:rPr lang="nb-NO" b="1" dirty="0"/>
                        <a:t>0,3</a:t>
                      </a:r>
                    </a:p>
                  </a:txBody>
                  <a:tcPr/>
                </a:tc>
                <a:tc>
                  <a:txBody>
                    <a:bodyPr/>
                    <a:lstStyle/>
                    <a:p>
                      <a:r>
                        <a:rPr lang="nb-NO" b="1" dirty="0"/>
                        <a:t>1,2</a:t>
                      </a:r>
                    </a:p>
                  </a:txBody>
                  <a:tcPr/>
                </a:tc>
                <a:tc>
                  <a:txBody>
                    <a:bodyPr/>
                    <a:lstStyle/>
                    <a:p>
                      <a:r>
                        <a:rPr lang="nb-NO" b="1" dirty="0"/>
                        <a:t>9,4</a:t>
                      </a:r>
                    </a:p>
                  </a:txBody>
                  <a:tcPr/>
                </a:tc>
                <a:tc>
                  <a:txBody>
                    <a:bodyPr/>
                    <a:lstStyle/>
                    <a:p>
                      <a:r>
                        <a:rPr lang="nb-NO" b="1" dirty="0"/>
                        <a:t>9,1</a:t>
                      </a:r>
                    </a:p>
                  </a:txBody>
                  <a:tcPr/>
                </a:tc>
                <a:tc>
                  <a:txBody>
                    <a:bodyPr/>
                    <a:lstStyle/>
                    <a:p>
                      <a:r>
                        <a:rPr lang="nb-NO" b="1" dirty="0"/>
                        <a:t>9,0</a:t>
                      </a:r>
                    </a:p>
                  </a:txBody>
                  <a:tcPr/>
                </a:tc>
                <a:extLst>
                  <a:ext uri="{0D108BD9-81ED-4DB2-BD59-A6C34878D82A}">
                    <a16:rowId xmlns:a16="http://schemas.microsoft.com/office/drawing/2014/main" val="3845939415"/>
                  </a:ext>
                </a:extLst>
              </a:tr>
              <a:tr h="417803">
                <a:tc>
                  <a:txBody>
                    <a:bodyPr/>
                    <a:lstStyle/>
                    <a:p>
                      <a:r>
                        <a:rPr lang="nb-NO" b="1" dirty="0"/>
                        <a:t>Tyskland</a:t>
                      </a:r>
                    </a:p>
                  </a:txBody>
                  <a:tcPr/>
                </a:tc>
                <a:tc>
                  <a:txBody>
                    <a:bodyPr/>
                    <a:lstStyle/>
                    <a:p>
                      <a:r>
                        <a:rPr lang="nb-NO" b="1" dirty="0"/>
                        <a:t>1,5</a:t>
                      </a:r>
                    </a:p>
                  </a:txBody>
                  <a:tcPr/>
                </a:tc>
                <a:tc>
                  <a:txBody>
                    <a:bodyPr/>
                    <a:lstStyle/>
                    <a:p>
                      <a:r>
                        <a:rPr lang="nb-NO" b="1" dirty="0"/>
                        <a:t>1,7</a:t>
                      </a:r>
                    </a:p>
                  </a:txBody>
                  <a:tcPr/>
                </a:tc>
                <a:tc>
                  <a:txBody>
                    <a:bodyPr/>
                    <a:lstStyle/>
                    <a:p>
                      <a:r>
                        <a:rPr lang="nb-NO" b="1" dirty="0"/>
                        <a:t>1,2</a:t>
                      </a:r>
                    </a:p>
                  </a:txBody>
                  <a:tcPr/>
                </a:tc>
                <a:tc>
                  <a:txBody>
                    <a:bodyPr/>
                    <a:lstStyle/>
                    <a:p>
                      <a:r>
                        <a:rPr lang="nb-NO" b="1" dirty="0"/>
                        <a:t>0,1</a:t>
                      </a:r>
                    </a:p>
                  </a:txBody>
                  <a:tcPr/>
                </a:tc>
                <a:tc>
                  <a:txBody>
                    <a:bodyPr/>
                    <a:lstStyle/>
                    <a:p>
                      <a:r>
                        <a:rPr lang="nb-NO" b="1" dirty="0"/>
                        <a:t>0,4</a:t>
                      </a:r>
                    </a:p>
                  </a:txBody>
                  <a:tcPr/>
                </a:tc>
                <a:tc>
                  <a:txBody>
                    <a:bodyPr/>
                    <a:lstStyle/>
                    <a:p>
                      <a:r>
                        <a:rPr lang="nb-NO" b="1" dirty="0"/>
                        <a:t>1,5</a:t>
                      </a:r>
                    </a:p>
                  </a:txBody>
                  <a:tcPr/>
                </a:tc>
                <a:tc>
                  <a:txBody>
                    <a:bodyPr/>
                    <a:lstStyle/>
                    <a:p>
                      <a:r>
                        <a:rPr lang="nb-NO" b="1" dirty="0"/>
                        <a:t>4,6</a:t>
                      </a:r>
                    </a:p>
                  </a:txBody>
                  <a:tcPr/>
                </a:tc>
                <a:tc>
                  <a:txBody>
                    <a:bodyPr/>
                    <a:lstStyle/>
                    <a:p>
                      <a:r>
                        <a:rPr lang="nb-NO" b="1" dirty="0"/>
                        <a:t>4,3</a:t>
                      </a:r>
                    </a:p>
                  </a:txBody>
                  <a:tcPr/>
                </a:tc>
                <a:tc>
                  <a:txBody>
                    <a:bodyPr/>
                    <a:lstStyle/>
                    <a:p>
                      <a:r>
                        <a:rPr lang="nb-NO" b="1" dirty="0"/>
                        <a:t>4,4</a:t>
                      </a:r>
                    </a:p>
                  </a:txBody>
                  <a:tcPr/>
                </a:tc>
                <a:extLst>
                  <a:ext uri="{0D108BD9-81ED-4DB2-BD59-A6C34878D82A}">
                    <a16:rowId xmlns:a16="http://schemas.microsoft.com/office/drawing/2014/main" val="2293408705"/>
                  </a:ext>
                </a:extLst>
              </a:tr>
              <a:tr h="432000">
                <a:tc>
                  <a:txBody>
                    <a:bodyPr/>
                    <a:lstStyle/>
                    <a:p>
                      <a:r>
                        <a:rPr lang="nb-NO" b="1" dirty="0"/>
                        <a:t>Storbritannia</a:t>
                      </a:r>
                    </a:p>
                  </a:txBody>
                  <a:tcPr/>
                </a:tc>
                <a:tc>
                  <a:txBody>
                    <a:bodyPr/>
                    <a:lstStyle/>
                    <a:p>
                      <a:r>
                        <a:rPr lang="nb-NO" b="1" dirty="0"/>
                        <a:t>2,2</a:t>
                      </a:r>
                    </a:p>
                  </a:txBody>
                  <a:tcPr/>
                </a:tc>
                <a:tc>
                  <a:txBody>
                    <a:bodyPr/>
                    <a:lstStyle/>
                    <a:p>
                      <a:r>
                        <a:rPr lang="nb-NO" b="1" dirty="0"/>
                        <a:t>1,8</a:t>
                      </a:r>
                    </a:p>
                  </a:txBody>
                  <a:tcPr/>
                </a:tc>
                <a:tc>
                  <a:txBody>
                    <a:bodyPr/>
                    <a:lstStyle/>
                    <a:p>
                      <a:r>
                        <a:rPr lang="nb-NO" b="1" dirty="0"/>
                        <a:t>1,1</a:t>
                      </a:r>
                    </a:p>
                  </a:txBody>
                  <a:tcPr/>
                </a:tc>
                <a:tc>
                  <a:txBody>
                    <a:bodyPr/>
                    <a:lstStyle/>
                    <a:p>
                      <a:r>
                        <a:rPr lang="nb-NO" b="1" dirty="0"/>
                        <a:t>0,1</a:t>
                      </a:r>
                    </a:p>
                  </a:txBody>
                  <a:tcPr/>
                </a:tc>
                <a:tc>
                  <a:txBody>
                    <a:bodyPr/>
                    <a:lstStyle/>
                    <a:p>
                      <a:r>
                        <a:rPr lang="nb-NO" b="1" dirty="0"/>
                        <a:t>0,7</a:t>
                      </a:r>
                    </a:p>
                  </a:txBody>
                  <a:tcPr/>
                </a:tc>
                <a:tc>
                  <a:txBody>
                    <a:bodyPr/>
                    <a:lstStyle/>
                    <a:p>
                      <a:r>
                        <a:rPr lang="nb-NO" b="1" dirty="0"/>
                        <a:t>2,3</a:t>
                      </a:r>
                    </a:p>
                  </a:txBody>
                  <a:tcPr/>
                </a:tc>
                <a:tc>
                  <a:txBody>
                    <a:bodyPr/>
                    <a:lstStyle/>
                    <a:p>
                      <a:r>
                        <a:rPr lang="nb-NO" b="1" dirty="0"/>
                        <a:t>5,4</a:t>
                      </a:r>
                    </a:p>
                  </a:txBody>
                  <a:tcPr/>
                </a:tc>
                <a:tc>
                  <a:txBody>
                    <a:bodyPr/>
                    <a:lstStyle/>
                    <a:p>
                      <a:r>
                        <a:rPr lang="nb-NO" b="1" dirty="0"/>
                        <a:t>5,0</a:t>
                      </a:r>
                    </a:p>
                  </a:txBody>
                  <a:tcPr/>
                </a:tc>
                <a:tc>
                  <a:txBody>
                    <a:bodyPr/>
                    <a:lstStyle/>
                    <a:p>
                      <a:r>
                        <a:rPr lang="nb-NO" b="1" dirty="0"/>
                        <a:t>5,5</a:t>
                      </a:r>
                    </a:p>
                  </a:txBody>
                  <a:tcPr/>
                </a:tc>
                <a:extLst>
                  <a:ext uri="{0D108BD9-81ED-4DB2-BD59-A6C34878D82A}">
                    <a16:rowId xmlns:a16="http://schemas.microsoft.com/office/drawing/2014/main" val="1613839258"/>
                  </a:ext>
                </a:extLst>
              </a:tr>
              <a:tr h="417803">
                <a:tc>
                  <a:txBody>
                    <a:bodyPr/>
                    <a:lstStyle/>
                    <a:p>
                      <a:r>
                        <a:rPr lang="nb-NO" b="1" dirty="0"/>
                        <a:t>Spania</a:t>
                      </a:r>
                    </a:p>
                  </a:txBody>
                  <a:tcPr/>
                </a:tc>
                <a:tc>
                  <a:txBody>
                    <a:bodyPr/>
                    <a:lstStyle/>
                    <a:p>
                      <a:r>
                        <a:rPr lang="nb-NO" b="1" dirty="0"/>
                        <a:t>3,2</a:t>
                      </a:r>
                    </a:p>
                  </a:txBody>
                  <a:tcPr/>
                </a:tc>
                <a:tc>
                  <a:txBody>
                    <a:bodyPr/>
                    <a:lstStyle/>
                    <a:p>
                      <a:r>
                        <a:rPr lang="nb-NO" b="1" dirty="0"/>
                        <a:t>2,9</a:t>
                      </a:r>
                    </a:p>
                  </a:txBody>
                  <a:tcPr/>
                </a:tc>
                <a:tc>
                  <a:txBody>
                    <a:bodyPr/>
                    <a:lstStyle/>
                    <a:p>
                      <a:r>
                        <a:rPr lang="nb-NO" b="1" dirty="0"/>
                        <a:t>2,1</a:t>
                      </a:r>
                    </a:p>
                  </a:txBody>
                  <a:tcPr/>
                </a:tc>
                <a:tc>
                  <a:txBody>
                    <a:bodyPr/>
                    <a:lstStyle/>
                    <a:p>
                      <a:r>
                        <a:rPr lang="nb-NO" b="1" dirty="0"/>
                        <a:t>-0,6</a:t>
                      </a:r>
                    </a:p>
                  </a:txBody>
                  <a:tcPr/>
                </a:tc>
                <a:tc>
                  <a:txBody>
                    <a:bodyPr/>
                    <a:lstStyle/>
                    <a:p>
                      <a:r>
                        <a:rPr lang="nb-NO" b="1" dirty="0"/>
                        <a:t>-0,3</a:t>
                      </a:r>
                    </a:p>
                  </a:txBody>
                  <a:tcPr/>
                </a:tc>
                <a:tc>
                  <a:txBody>
                    <a:bodyPr/>
                    <a:lstStyle/>
                    <a:p>
                      <a:r>
                        <a:rPr lang="nb-NO" b="1" dirty="0"/>
                        <a:t>1,1</a:t>
                      </a:r>
                    </a:p>
                  </a:txBody>
                  <a:tcPr/>
                </a:tc>
                <a:tc>
                  <a:txBody>
                    <a:bodyPr/>
                    <a:lstStyle/>
                    <a:p>
                      <a:r>
                        <a:rPr lang="nb-NO" b="1" dirty="0"/>
                        <a:t>22,1</a:t>
                      </a:r>
                    </a:p>
                  </a:txBody>
                  <a:tcPr/>
                </a:tc>
                <a:tc>
                  <a:txBody>
                    <a:bodyPr/>
                    <a:lstStyle/>
                    <a:p>
                      <a:r>
                        <a:rPr lang="nb-NO" b="1" dirty="0"/>
                        <a:t>19,5</a:t>
                      </a:r>
                    </a:p>
                  </a:txBody>
                  <a:tcPr/>
                </a:tc>
                <a:tc>
                  <a:txBody>
                    <a:bodyPr/>
                    <a:lstStyle/>
                    <a:p>
                      <a:r>
                        <a:rPr lang="nb-NO" b="1" dirty="0"/>
                        <a:t>18,3</a:t>
                      </a:r>
                    </a:p>
                  </a:txBody>
                  <a:tcPr/>
                </a:tc>
                <a:extLst>
                  <a:ext uri="{0D108BD9-81ED-4DB2-BD59-A6C34878D82A}">
                    <a16:rowId xmlns:a16="http://schemas.microsoft.com/office/drawing/2014/main" val="1080351573"/>
                  </a:ext>
                </a:extLst>
              </a:tr>
              <a:tr h="417803">
                <a:tc>
                  <a:txBody>
                    <a:bodyPr/>
                    <a:lstStyle/>
                    <a:p>
                      <a:r>
                        <a:rPr lang="nb-NO" b="1" dirty="0"/>
                        <a:t>USA</a:t>
                      </a:r>
                    </a:p>
                  </a:txBody>
                  <a:tcPr/>
                </a:tc>
                <a:tc>
                  <a:txBody>
                    <a:bodyPr/>
                    <a:lstStyle/>
                    <a:p>
                      <a:r>
                        <a:rPr lang="nb-NO" b="1" dirty="0"/>
                        <a:t>2,4</a:t>
                      </a:r>
                    </a:p>
                  </a:txBody>
                  <a:tcPr/>
                </a:tc>
                <a:tc>
                  <a:txBody>
                    <a:bodyPr/>
                    <a:lstStyle/>
                    <a:p>
                      <a:r>
                        <a:rPr lang="nb-NO" b="1" dirty="0"/>
                        <a:t>1,6</a:t>
                      </a:r>
                    </a:p>
                  </a:txBody>
                  <a:tcPr/>
                </a:tc>
                <a:tc>
                  <a:txBody>
                    <a:bodyPr/>
                    <a:lstStyle/>
                    <a:p>
                      <a:r>
                        <a:rPr lang="nb-NO" b="1" dirty="0"/>
                        <a:t>2,3</a:t>
                      </a:r>
                    </a:p>
                  </a:txBody>
                  <a:tcPr/>
                </a:tc>
                <a:tc>
                  <a:txBody>
                    <a:bodyPr/>
                    <a:lstStyle/>
                    <a:p>
                      <a:r>
                        <a:rPr lang="nb-NO" b="1" dirty="0"/>
                        <a:t>0,1</a:t>
                      </a:r>
                    </a:p>
                  </a:txBody>
                  <a:tcPr/>
                </a:tc>
                <a:tc>
                  <a:txBody>
                    <a:bodyPr/>
                    <a:lstStyle/>
                    <a:p>
                      <a:r>
                        <a:rPr lang="nb-NO" b="1" dirty="0"/>
                        <a:t>1,3</a:t>
                      </a:r>
                    </a:p>
                  </a:txBody>
                  <a:tcPr/>
                </a:tc>
                <a:tc>
                  <a:txBody>
                    <a:bodyPr/>
                    <a:lstStyle/>
                    <a:p>
                      <a:r>
                        <a:rPr lang="nb-NO" b="1" dirty="0"/>
                        <a:t>2,0</a:t>
                      </a:r>
                    </a:p>
                  </a:txBody>
                  <a:tcPr/>
                </a:tc>
                <a:tc>
                  <a:txBody>
                    <a:bodyPr/>
                    <a:lstStyle/>
                    <a:p>
                      <a:r>
                        <a:rPr lang="nb-NO" b="1" dirty="0"/>
                        <a:t>5,3</a:t>
                      </a:r>
                    </a:p>
                  </a:txBody>
                  <a:tcPr/>
                </a:tc>
                <a:tc>
                  <a:txBody>
                    <a:bodyPr/>
                    <a:lstStyle/>
                    <a:p>
                      <a:r>
                        <a:rPr lang="nb-NO" b="1" dirty="0"/>
                        <a:t>4,9</a:t>
                      </a:r>
                    </a:p>
                  </a:txBody>
                  <a:tcPr/>
                </a:tc>
                <a:tc>
                  <a:txBody>
                    <a:bodyPr/>
                    <a:lstStyle/>
                    <a:p>
                      <a:r>
                        <a:rPr lang="nb-NO" b="1" dirty="0"/>
                        <a:t>4,6</a:t>
                      </a:r>
                    </a:p>
                  </a:txBody>
                  <a:tcPr/>
                </a:tc>
                <a:extLst>
                  <a:ext uri="{0D108BD9-81ED-4DB2-BD59-A6C34878D82A}">
                    <a16:rowId xmlns:a16="http://schemas.microsoft.com/office/drawing/2014/main" val="247227564"/>
                  </a:ext>
                </a:extLst>
              </a:tr>
              <a:tr h="417803">
                <a:tc>
                  <a:txBody>
                    <a:bodyPr/>
                    <a:lstStyle/>
                    <a:p>
                      <a:r>
                        <a:rPr lang="nb-NO" b="1" dirty="0"/>
                        <a:t>Kina</a:t>
                      </a:r>
                    </a:p>
                  </a:txBody>
                  <a:tcPr/>
                </a:tc>
                <a:tc>
                  <a:txBody>
                    <a:bodyPr/>
                    <a:lstStyle/>
                    <a:p>
                      <a:r>
                        <a:rPr lang="nb-NO" b="1" dirty="0"/>
                        <a:t>6,9</a:t>
                      </a:r>
                    </a:p>
                  </a:txBody>
                  <a:tcPr/>
                </a:tc>
                <a:tc>
                  <a:txBody>
                    <a:bodyPr/>
                    <a:lstStyle/>
                    <a:p>
                      <a:r>
                        <a:rPr lang="nb-NO" b="1" dirty="0"/>
                        <a:t>6,6</a:t>
                      </a:r>
                    </a:p>
                  </a:txBody>
                  <a:tcPr/>
                </a:tc>
                <a:tc>
                  <a:txBody>
                    <a:bodyPr/>
                    <a:lstStyle/>
                    <a:p>
                      <a:r>
                        <a:rPr lang="nb-NO" b="1" dirty="0"/>
                        <a:t>6,2</a:t>
                      </a:r>
                    </a:p>
                  </a:txBody>
                  <a:tcPr/>
                </a:tc>
                <a:tc>
                  <a:txBody>
                    <a:bodyPr/>
                    <a:lstStyle/>
                    <a:p>
                      <a:r>
                        <a:rPr lang="nb-NO" b="1" dirty="0"/>
                        <a:t>1,5</a:t>
                      </a:r>
                    </a:p>
                  </a:txBody>
                  <a:tcPr/>
                </a:tc>
                <a:tc>
                  <a:txBody>
                    <a:bodyPr/>
                    <a:lstStyle/>
                    <a:p>
                      <a:r>
                        <a:rPr lang="nb-NO" b="1" dirty="0"/>
                        <a:t>2,0</a:t>
                      </a:r>
                    </a:p>
                  </a:txBody>
                  <a:tcPr/>
                </a:tc>
                <a:tc>
                  <a:txBody>
                    <a:bodyPr/>
                    <a:lstStyle/>
                    <a:p>
                      <a:r>
                        <a:rPr lang="nb-NO" b="1" dirty="0"/>
                        <a:t>2,0</a:t>
                      </a:r>
                    </a:p>
                  </a:txBody>
                  <a:tcPr/>
                </a:tc>
                <a:tc>
                  <a:txBody>
                    <a:bodyPr/>
                    <a:lstStyle/>
                    <a:p>
                      <a:r>
                        <a:rPr lang="nb-NO" b="1" dirty="0"/>
                        <a:t>-</a:t>
                      </a:r>
                    </a:p>
                  </a:txBody>
                  <a:tcPr/>
                </a:tc>
                <a:tc>
                  <a:txBody>
                    <a:bodyPr/>
                    <a:lstStyle/>
                    <a:p>
                      <a:r>
                        <a:rPr lang="nb-NO" b="1" dirty="0"/>
                        <a:t>-</a:t>
                      </a:r>
                    </a:p>
                  </a:txBody>
                  <a:tcPr/>
                </a:tc>
                <a:tc>
                  <a:txBody>
                    <a:bodyPr/>
                    <a:lstStyle/>
                    <a:p>
                      <a:r>
                        <a:rPr lang="nb-NO" b="1" dirty="0"/>
                        <a:t>-</a:t>
                      </a:r>
                    </a:p>
                  </a:txBody>
                  <a:tcPr/>
                </a:tc>
                <a:extLst>
                  <a:ext uri="{0D108BD9-81ED-4DB2-BD59-A6C34878D82A}">
                    <a16:rowId xmlns:a16="http://schemas.microsoft.com/office/drawing/2014/main" val="1771075720"/>
                  </a:ext>
                </a:extLst>
              </a:tr>
            </a:tbl>
          </a:graphicData>
        </a:graphic>
      </p:graphicFrame>
    </p:spTree>
    <p:extLst>
      <p:ext uri="{BB962C8B-B14F-4D97-AF65-F5344CB8AC3E}">
        <p14:creationId xmlns:p14="http://schemas.microsoft.com/office/powerpoint/2010/main" val="905623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525293" y="203074"/>
            <a:ext cx="11342451" cy="6635471"/>
          </a:xfrm>
          <a:prstGeom prst="rect">
            <a:avLst/>
          </a:prstGeom>
        </p:spPr>
        <p:txBody>
          <a:bodyPr wrap="square">
            <a:spAutoFit/>
          </a:bodyPr>
          <a:lstStyle/>
          <a:p>
            <a:pPr>
              <a:lnSpc>
                <a:spcPct val="107000"/>
              </a:lnSpc>
              <a:spcAft>
                <a:spcPts val="800"/>
              </a:spcAft>
            </a:pPr>
            <a:r>
              <a:rPr lang="nb-NO" sz="2400" b="1" u="sng" dirty="0">
                <a:latin typeface="Calibri" panose="020F0502020204030204" pitchFamily="34" charset="0"/>
                <a:ea typeface="Calibri" panose="020F0502020204030204" pitchFamily="34" charset="0"/>
                <a:cs typeface="Times New Roman" panose="02020603050405020304" pitchFamily="18" charset="0"/>
              </a:rPr>
              <a:t>Den tidligere sentralbanksjefen Svein Gjedrem </a:t>
            </a:r>
            <a:r>
              <a:rPr lang="nb-NO" sz="2400" b="1" dirty="0">
                <a:latin typeface="Calibri" panose="020F0502020204030204" pitchFamily="34" charset="0"/>
                <a:ea typeface="Calibri" panose="020F0502020204030204" pitchFamily="34" charset="0"/>
                <a:cs typeface="Times New Roman" panose="02020603050405020304" pitchFamily="18" charset="0"/>
              </a:rPr>
              <a:t>advarer mot å fortsette bruken av oljepenger i samme takt som nå.</a:t>
            </a:r>
          </a:p>
          <a:p>
            <a:pPr>
              <a:lnSpc>
                <a:spcPct val="107000"/>
              </a:lnSpc>
              <a:spcAft>
                <a:spcPts val="800"/>
              </a:spcAft>
            </a:pPr>
            <a:r>
              <a:rPr lang="nb-NO" sz="2400" b="1" dirty="0">
                <a:latin typeface="Calibri" panose="020F0502020204030204" pitchFamily="34" charset="0"/>
                <a:ea typeface="Calibri" panose="020F0502020204030204" pitchFamily="34" charset="0"/>
                <a:cs typeface="Times New Roman" panose="02020603050405020304" pitchFamily="18" charset="0"/>
              </a:rPr>
              <a:t>Tiden for å stadig hente ut mer penger fra oljefondet bør </a:t>
            </a:r>
            <a:r>
              <a:rPr lang="nb-NO" sz="2400" b="1" dirty="0">
                <a:latin typeface="Calibri" panose="020F0502020204030204" pitchFamily="34" charset="0"/>
                <a:ea typeface="Calibri" panose="020F0502020204030204" pitchFamily="34" charset="0"/>
                <a:cs typeface="Times New Roman" panose="02020603050405020304" pitchFamily="18" charset="0"/>
              </a:rPr>
              <a:t>snart </a:t>
            </a:r>
            <a:r>
              <a:rPr lang="nb-NO" sz="2400" b="1" dirty="0">
                <a:latin typeface="Calibri" panose="020F0502020204030204" pitchFamily="34" charset="0"/>
                <a:ea typeface="Calibri" panose="020F0502020204030204" pitchFamily="34" charset="0"/>
                <a:cs typeface="Times New Roman" panose="02020603050405020304" pitchFamily="18" charset="0"/>
              </a:rPr>
              <a:t>være over.</a:t>
            </a:r>
          </a:p>
          <a:p>
            <a:pPr>
              <a:lnSpc>
                <a:spcPct val="107000"/>
              </a:lnSpc>
              <a:spcAft>
                <a:spcPts val="800"/>
              </a:spcAft>
            </a:pPr>
            <a:r>
              <a:rPr lang="nb-NO" sz="2400" b="1" dirty="0">
                <a:latin typeface="Calibri" panose="020F0502020204030204" pitchFamily="34" charset="0"/>
                <a:ea typeface="Calibri" panose="020F0502020204030204" pitchFamily="34" charset="0"/>
                <a:cs typeface="Times New Roman" panose="02020603050405020304" pitchFamily="18" charset="0"/>
              </a:rPr>
              <a:t>– Om en valgperiode til er det eventyret kanskje over – at man bare kunne øke oljepengebruken uten å trekke på selve hovedstolen i oljefondet – selve den oppsparte kapitalen. Det vil være et kritisk punkt, sier han ifølge Dagens Næringsliv.</a:t>
            </a:r>
          </a:p>
          <a:p>
            <a:pPr>
              <a:lnSpc>
                <a:spcPct val="107000"/>
              </a:lnSpc>
              <a:spcAft>
                <a:spcPts val="800"/>
              </a:spcAft>
            </a:pPr>
            <a:r>
              <a:rPr lang="nb-NO" sz="2400" b="1" dirty="0">
                <a:latin typeface="Calibri" panose="020F0502020204030204" pitchFamily="34" charset="0"/>
                <a:ea typeface="Calibri" panose="020F0502020204030204" pitchFamily="34" charset="0"/>
                <a:cs typeface="Times New Roman" panose="02020603050405020304" pitchFamily="18" charset="0"/>
              </a:rPr>
              <a:t>Han trakk opp dilemmaene politikerne vil få i årene som kommer.</a:t>
            </a:r>
          </a:p>
          <a:p>
            <a:pPr>
              <a:lnSpc>
                <a:spcPct val="107000"/>
              </a:lnSpc>
              <a:spcAft>
                <a:spcPts val="800"/>
              </a:spcAft>
            </a:pPr>
            <a:r>
              <a:rPr lang="nb-NO" sz="2400" b="1" dirty="0">
                <a:latin typeface="Calibri" panose="020F0502020204030204" pitchFamily="34" charset="0"/>
                <a:ea typeface="Calibri" panose="020F0502020204030204" pitchFamily="34" charset="0"/>
                <a:cs typeface="Times New Roman" panose="02020603050405020304" pitchFamily="18" charset="0"/>
              </a:rPr>
              <a:t>– Skal regjeringen finne på nye ting, øke forsvarsutgiftene eller øke innsatsen på veier eller jernbane, så må de altså trekke på oljefondet eller kutte i andre typer utgifter. Og det vil bli bare verre og verre i årene fremover, sier Gjedrem.</a:t>
            </a:r>
          </a:p>
          <a:p>
            <a:pPr>
              <a:lnSpc>
                <a:spcPct val="107000"/>
              </a:lnSpc>
              <a:spcAft>
                <a:spcPts val="800"/>
              </a:spcAft>
            </a:pPr>
            <a:r>
              <a:rPr lang="nb-NO" sz="2400" b="1" dirty="0">
                <a:latin typeface="Calibri" panose="020F0502020204030204" pitchFamily="34" charset="0"/>
                <a:ea typeface="Calibri" panose="020F0502020204030204" pitchFamily="34" charset="0"/>
                <a:cs typeface="Times New Roman" panose="02020603050405020304" pitchFamily="18" charset="0"/>
              </a:rPr>
              <a:t>Han viste til de kraftige pensjonsutgiftene som kommer, og sier at Norge vil trenge et ekspansivt næringsliv, gode markeder, god omstillingsevne og et lavere kostnadsnivå for at det skal gå i hop.</a:t>
            </a:r>
          </a:p>
          <a:p>
            <a:pPr>
              <a:lnSpc>
                <a:spcPct val="107000"/>
              </a:lnSpc>
              <a:spcAft>
                <a:spcPts val="800"/>
              </a:spcAft>
            </a:pPr>
            <a:r>
              <a:rPr lang="nb-NO" sz="2400" b="1" dirty="0">
                <a:latin typeface="Calibri" panose="020F0502020204030204" pitchFamily="34" charset="0"/>
                <a:ea typeface="Calibri" panose="020F0502020204030204" pitchFamily="34" charset="0"/>
                <a:cs typeface="Times New Roman" panose="02020603050405020304" pitchFamily="18" charset="0"/>
              </a:rPr>
              <a:t>– Så får vi håpe at vi ikke ender opp med at statsmyndighetene knuser gullkalven, som er oljefondet – vår viktigste næring målt i verdiskaping, sa Gjedrem. </a:t>
            </a:r>
          </a:p>
        </p:txBody>
      </p:sp>
    </p:spTree>
    <p:extLst>
      <p:ext uri="{BB962C8B-B14F-4D97-AF65-F5344CB8AC3E}">
        <p14:creationId xmlns:p14="http://schemas.microsoft.com/office/powerpoint/2010/main" val="1562226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1375794" y="654342"/>
            <a:ext cx="9982899" cy="5632311"/>
          </a:xfrm>
          <a:prstGeom prst="rect">
            <a:avLst/>
          </a:prstGeom>
          <a:noFill/>
        </p:spPr>
        <p:txBody>
          <a:bodyPr wrap="square" rtlCol="0">
            <a:spAutoFit/>
          </a:bodyPr>
          <a:lstStyle/>
          <a:p>
            <a:r>
              <a:rPr lang="nb-NO" sz="4000" b="1" dirty="0">
                <a:solidFill>
                  <a:srgbClr val="C00000"/>
                </a:solidFill>
              </a:rPr>
              <a:t>Hva som gir vekst i nasjonalbudsjettet:</a:t>
            </a:r>
          </a:p>
          <a:p>
            <a:pPr marL="285750" indent="-285750">
              <a:buFont typeface="Arial" panose="020B0604020202020204" pitchFamily="34" charset="0"/>
              <a:buChar char="•"/>
            </a:pPr>
            <a:r>
              <a:rPr lang="nb-NO" sz="4000" b="1" dirty="0"/>
              <a:t>Arbeidsinnsats</a:t>
            </a:r>
          </a:p>
          <a:p>
            <a:pPr marL="285750" indent="-285750">
              <a:buFont typeface="Arial" panose="020B0604020202020204" pitchFamily="34" charset="0"/>
              <a:buChar char="•"/>
            </a:pPr>
            <a:r>
              <a:rPr lang="nb-NO" sz="4000" b="1" dirty="0"/>
              <a:t>Kapitalinnsats</a:t>
            </a:r>
          </a:p>
          <a:p>
            <a:pPr marL="285750" indent="-285750">
              <a:buFont typeface="Arial" panose="020B0604020202020204" pitchFamily="34" charset="0"/>
              <a:buChar char="•"/>
            </a:pPr>
            <a:r>
              <a:rPr lang="nb-NO" sz="4000" b="1" dirty="0"/>
              <a:t>Utdanningsnivå, forskning</a:t>
            </a:r>
          </a:p>
          <a:p>
            <a:pPr marL="285750" indent="-285750">
              <a:buFont typeface="Arial" panose="020B0604020202020204" pitchFamily="34" charset="0"/>
              <a:buChar char="•"/>
            </a:pPr>
            <a:r>
              <a:rPr lang="nb-NO" sz="4000" b="1" dirty="0"/>
              <a:t>Framskritt i teknologisk kunnskap og</a:t>
            </a:r>
          </a:p>
          <a:p>
            <a:r>
              <a:rPr lang="nb-NO" sz="4000" b="1" dirty="0"/>
              <a:t>   og anvendelse av denne. </a:t>
            </a:r>
          </a:p>
          <a:p>
            <a:pPr marL="285750" indent="-285750">
              <a:buFont typeface="Arial" panose="020B0604020202020204" pitchFamily="34" charset="0"/>
              <a:buChar char="•"/>
            </a:pPr>
            <a:r>
              <a:rPr lang="nb-NO" sz="4000" b="1" dirty="0"/>
              <a:t>Utnytting av ressursene der de gir mest igjen</a:t>
            </a:r>
          </a:p>
          <a:p>
            <a:pPr marL="285750" indent="-285750">
              <a:buFont typeface="Arial" panose="020B0604020202020204" pitchFamily="34" charset="0"/>
              <a:buChar char="•"/>
            </a:pPr>
            <a:r>
              <a:rPr lang="nb-NO" sz="4000" b="1" dirty="0"/>
              <a:t>Utnytting av stordriftsfordeler</a:t>
            </a:r>
          </a:p>
          <a:p>
            <a:pPr marL="285750" indent="-285750">
              <a:buFont typeface="Arial" panose="020B0604020202020204" pitchFamily="34" charset="0"/>
              <a:buChar char="•"/>
            </a:pPr>
            <a:r>
              <a:rPr lang="nb-NO" sz="4000" b="1" dirty="0"/>
              <a:t>Nye ressurser til erstatning for oljen</a:t>
            </a:r>
          </a:p>
        </p:txBody>
      </p:sp>
    </p:spTree>
    <p:extLst>
      <p:ext uri="{BB962C8B-B14F-4D97-AF65-F5344CB8AC3E}">
        <p14:creationId xmlns:p14="http://schemas.microsoft.com/office/powerpoint/2010/main" val="785981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7550" y="261937"/>
            <a:ext cx="5676900" cy="6334125"/>
          </a:xfrm>
          <a:prstGeom prst="rect">
            <a:avLst/>
          </a:prstGeom>
        </p:spPr>
      </p:pic>
    </p:spTree>
    <p:extLst>
      <p:ext uri="{BB962C8B-B14F-4D97-AF65-F5344CB8AC3E}">
        <p14:creationId xmlns:p14="http://schemas.microsoft.com/office/powerpoint/2010/main" val="376418401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14223</TotalTime>
  <Words>1839</Words>
  <Application>Microsoft Office PowerPoint</Application>
  <PresentationFormat>Widescreen</PresentationFormat>
  <Paragraphs>264</Paragraphs>
  <Slides>21</Slides>
  <Notes>2</Notes>
  <HiddenSlides>0</HiddenSlides>
  <MMClips>0</MMClips>
  <ScaleCrop>false</ScaleCrop>
  <HeadingPairs>
    <vt:vector size="6" baseType="variant">
      <vt:variant>
        <vt:lpstr>Brukte skrifter</vt:lpstr>
      </vt:variant>
      <vt:variant>
        <vt:i4>7</vt:i4>
      </vt:variant>
      <vt:variant>
        <vt:lpstr>Tema</vt:lpstr>
      </vt:variant>
      <vt:variant>
        <vt:i4>1</vt:i4>
      </vt:variant>
      <vt:variant>
        <vt:lpstr>Lysbildetitler</vt:lpstr>
      </vt:variant>
      <vt:variant>
        <vt:i4>21</vt:i4>
      </vt:variant>
    </vt:vector>
  </HeadingPairs>
  <TitlesOfParts>
    <vt:vector size="29" baseType="lpstr">
      <vt:lpstr>Arial</vt:lpstr>
      <vt:lpstr>Calibri</vt:lpstr>
      <vt:lpstr>Calibri Light</vt:lpstr>
      <vt:lpstr>Georgia</vt:lpstr>
      <vt:lpstr>Source Sans Pro</vt:lpstr>
      <vt:lpstr>Symbol</vt:lpstr>
      <vt:lpstr>Times New Roman</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Hvor går Norge</dc:title>
  <dc:creator>Eivind Elstrand</dc:creator>
  <cp:lastModifiedBy>Eivind Elstrand</cp:lastModifiedBy>
  <cp:revision>225</cp:revision>
  <cp:lastPrinted>2016-10-23T13:19:45Z</cp:lastPrinted>
  <dcterms:created xsi:type="dcterms:W3CDTF">2016-09-27T13:40:19Z</dcterms:created>
  <dcterms:modified xsi:type="dcterms:W3CDTF">2016-11-02T07:42:43Z</dcterms:modified>
</cp:coreProperties>
</file>